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9" r:id="rId2"/>
    <p:sldId id="342" r:id="rId3"/>
    <p:sldId id="343" r:id="rId4"/>
    <p:sldId id="366" r:id="rId5"/>
    <p:sldId id="367" r:id="rId6"/>
    <p:sldId id="368" r:id="rId7"/>
    <p:sldId id="375" r:id="rId8"/>
    <p:sldId id="369" r:id="rId9"/>
    <p:sldId id="372" r:id="rId10"/>
    <p:sldId id="361" r:id="rId11"/>
    <p:sldId id="323" r:id="rId12"/>
    <p:sldId id="325" r:id="rId13"/>
    <p:sldId id="307" r:id="rId14"/>
    <p:sldId id="308" r:id="rId15"/>
    <p:sldId id="373" r:id="rId16"/>
    <p:sldId id="374" r:id="rId17"/>
    <p:sldId id="315" r:id="rId18"/>
    <p:sldId id="322" r:id="rId19"/>
    <p:sldId id="324" r:id="rId20"/>
    <p:sldId id="327" r:id="rId21"/>
    <p:sldId id="334" r:id="rId22"/>
    <p:sldId id="348" r:id="rId23"/>
    <p:sldId id="362" r:id="rId24"/>
    <p:sldId id="335" r:id="rId25"/>
    <p:sldId id="350" r:id="rId26"/>
    <p:sldId id="351" r:id="rId27"/>
    <p:sldId id="354" r:id="rId28"/>
    <p:sldId id="355" r:id="rId29"/>
    <p:sldId id="352" r:id="rId30"/>
    <p:sldId id="356" r:id="rId31"/>
    <p:sldId id="357" r:id="rId32"/>
    <p:sldId id="353" r:id="rId33"/>
    <p:sldId id="358" r:id="rId34"/>
    <p:sldId id="359" r:id="rId35"/>
  </p:sldIdLst>
  <p:sldSz cx="9144000" cy="5143500" type="screen16x9"/>
  <p:notesSz cx="6669088"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0000"/>
    <a:srgbClr val="155697"/>
    <a:srgbClr val="83C55B"/>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4267" autoAdjust="0"/>
  </p:normalViewPr>
  <p:slideViewPr>
    <p:cSldViewPr snapToGrid="0" showGuides="1">
      <p:cViewPr varScale="1">
        <p:scale>
          <a:sx n="122" d="100"/>
          <a:sy n="122" d="100"/>
        </p:scale>
        <p:origin x="642" y="108"/>
      </p:cViewPr>
      <p:guideLst>
        <p:guide orient="horz" pos="273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46" Type="http://schemas.openxmlformats.org/officeDocument/2006/relationships/customXml" Target="../customXml/item5.xml"/><Relationship Id="rId20" Type="http://schemas.openxmlformats.org/officeDocument/2006/relationships/slide" Target="slides/slide19.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90" cy="496809"/>
          </a:xfrm>
          <a:prstGeom prst="rect">
            <a:avLst/>
          </a:prstGeom>
        </p:spPr>
        <p:txBody>
          <a:bodyPr vert="horz" lIns="90718" tIns="45359" rIns="90718" bIns="45359" rtlCol="0"/>
          <a:lstStyle>
            <a:lvl1pPr algn="l">
              <a:defRPr sz="1200"/>
            </a:lvl1pPr>
          </a:lstStyle>
          <a:p>
            <a:endParaRPr lang="sv-SE"/>
          </a:p>
        </p:txBody>
      </p:sp>
      <p:sp>
        <p:nvSpPr>
          <p:cNvPr id="3" name="Platshållare för datum 2"/>
          <p:cNvSpPr>
            <a:spLocks noGrp="1"/>
          </p:cNvSpPr>
          <p:nvPr>
            <p:ph type="dt" sz="quarter" idx="1"/>
          </p:nvPr>
        </p:nvSpPr>
        <p:spPr>
          <a:xfrm>
            <a:off x="3777540" y="0"/>
            <a:ext cx="2889990" cy="496809"/>
          </a:xfrm>
          <a:prstGeom prst="rect">
            <a:avLst/>
          </a:prstGeom>
        </p:spPr>
        <p:txBody>
          <a:bodyPr vert="horz" lIns="90718" tIns="45359" rIns="90718" bIns="45359" rtlCol="0"/>
          <a:lstStyle>
            <a:lvl1pPr algn="r">
              <a:defRPr sz="1200"/>
            </a:lvl1pPr>
          </a:lstStyle>
          <a:p>
            <a:fld id="{E78CDD54-660A-4B1A-ABCE-DABFFBADD742}" type="datetimeFigureOut">
              <a:rPr lang="sv-SE" smtClean="0"/>
              <a:t>2023-01-23</a:t>
            </a:fld>
            <a:endParaRPr lang="sv-SE"/>
          </a:p>
        </p:txBody>
      </p:sp>
      <p:sp>
        <p:nvSpPr>
          <p:cNvPr id="4" name="Platshållare för sidfot 3"/>
          <p:cNvSpPr>
            <a:spLocks noGrp="1"/>
          </p:cNvSpPr>
          <p:nvPr>
            <p:ph type="ftr" sz="quarter" idx="2"/>
          </p:nvPr>
        </p:nvSpPr>
        <p:spPr>
          <a:xfrm>
            <a:off x="0" y="9429830"/>
            <a:ext cx="2889990" cy="496808"/>
          </a:xfrm>
          <a:prstGeom prst="rect">
            <a:avLst/>
          </a:prstGeom>
        </p:spPr>
        <p:txBody>
          <a:bodyPr vert="horz" lIns="90718" tIns="45359" rIns="90718" bIns="45359"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540" y="9429830"/>
            <a:ext cx="2889990" cy="496808"/>
          </a:xfrm>
          <a:prstGeom prst="rect">
            <a:avLst/>
          </a:prstGeom>
        </p:spPr>
        <p:txBody>
          <a:bodyPr vert="horz" lIns="90718" tIns="45359" rIns="90718" bIns="45359" rtlCol="0" anchor="b"/>
          <a:lstStyle>
            <a:lvl1pPr algn="r">
              <a:defRPr sz="1200"/>
            </a:lvl1pPr>
          </a:lstStyle>
          <a:p>
            <a:fld id="{2F5DE7E1-CBBF-4927-ADCA-120EB8D5FC15}" type="slidenum">
              <a:rPr lang="sv-SE" smtClean="0"/>
              <a:t>‹#›</a:t>
            </a:fld>
            <a:endParaRPr lang="sv-SE"/>
          </a:p>
        </p:txBody>
      </p:sp>
    </p:spTree>
    <p:extLst>
      <p:ext uri="{BB962C8B-B14F-4D97-AF65-F5344CB8AC3E}">
        <p14:creationId xmlns:p14="http://schemas.microsoft.com/office/powerpoint/2010/main" val="347236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412"/>
          </a:xfrm>
          <a:prstGeom prst="rect">
            <a:avLst/>
          </a:prstGeom>
        </p:spPr>
        <p:txBody>
          <a:bodyPr vert="horz" lIns="90718" tIns="45359" rIns="90718" bIns="45359" rtlCol="0"/>
          <a:lstStyle>
            <a:lvl1pPr algn="l">
              <a:defRPr sz="1200"/>
            </a:lvl1pPr>
          </a:lstStyle>
          <a:p>
            <a:endParaRPr lang="sv-SE"/>
          </a:p>
        </p:txBody>
      </p:sp>
      <p:sp>
        <p:nvSpPr>
          <p:cNvPr id="3" name="Platshållare för datum 2"/>
          <p:cNvSpPr>
            <a:spLocks noGrp="1"/>
          </p:cNvSpPr>
          <p:nvPr>
            <p:ph type="dt" idx="1"/>
          </p:nvPr>
        </p:nvSpPr>
        <p:spPr>
          <a:xfrm>
            <a:off x="3777607" y="0"/>
            <a:ext cx="2889938" cy="496412"/>
          </a:xfrm>
          <a:prstGeom prst="rect">
            <a:avLst/>
          </a:prstGeom>
        </p:spPr>
        <p:txBody>
          <a:bodyPr vert="horz" lIns="90718" tIns="45359" rIns="90718" bIns="45359" rtlCol="0"/>
          <a:lstStyle>
            <a:lvl1pPr algn="r">
              <a:defRPr sz="1200"/>
            </a:lvl1pPr>
          </a:lstStyle>
          <a:p>
            <a:fld id="{CFE5F691-4DA6-4E7E-88E0-0B0E5F6DDD4C}" type="datetimeFigureOut">
              <a:rPr lang="sv-SE" smtClean="0"/>
              <a:t>2023-01-23</a:t>
            </a:fld>
            <a:endParaRPr lang="sv-SE"/>
          </a:p>
        </p:txBody>
      </p:sp>
      <p:sp>
        <p:nvSpPr>
          <p:cNvPr id="4" name="Platshållare för bildobjekt 3"/>
          <p:cNvSpPr>
            <a:spLocks noGrp="1" noRot="1" noChangeAspect="1"/>
          </p:cNvSpPr>
          <p:nvPr>
            <p:ph type="sldImg" idx="2"/>
          </p:nvPr>
        </p:nvSpPr>
        <p:spPr>
          <a:xfrm>
            <a:off x="25400" y="744538"/>
            <a:ext cx="6618288" cy="3724275"/>
          </a:xfrm>
          <a:prstGeom prst="rect">
            <a:avLst/>
          </a:prstGeom>
          <a:noFill/>
          <a:ln w="12700">
            <a:solidFill>
              <a:prstClr val="black"/>
            </a:solidFill>
          </a:ln>
        </p:spPr>
        <p:txBody>
          <a:bodyPr vert="horz" lIns="90718" tIns="45359" rIns="90718" bIns="45359" rtlCol="0" anchor="ctr"/>
          <a:lstStyle/>
          <a:p>
            <a:endParaRPr lang="sv-SE"/>
          </a:p>
        </p:txBody>
      </p:sp>
      <p:sp>
        <p:nvSpPr>
          <p:cNvPr id="5" name="Platshållare för anteckningar 4"/>
          <p:cNvSpPr>
            <a:spLocks noGrp="1"/>
          </p:cNvSpPr>
          <p:nvPr>
            <p:ph type="body" sz="quarter" idx="3"/>
          </p:nvPr>
        </p:nvSpPr>
        <p:spPr>
          <a:xfrm>
            <a:off x="666909" y="4715907"/>
            <a:ext cx="5335270" cy="4467701"/>
          </a:xfrm>
          <a:prstGeom prst="rect">
            <a:avLst/>
          </a:prstGeom>
        </p:spPr>
        <p:txBody>
          <a:bodyPr vert="horz" lIns="90718" tIns="45359" rIns="90718" bIns="4535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889938" cy="496412"/>
          </a:xfrm>
          <a:prstGeom prst="rect">
            <a:avLst/>
          </a:prstGeom>
        </p:spPr>
        <p:txBody>
          <a:bodyPr vert="horz" lIns="90718" tIns="45359" rIns="90718" bIns="45359"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30091"/>
            <a:ext cx="2889938" cy="496412"/>
          </a:xfrm>
          <a:prstGeom prst="rect">
            <a:avLst/>
          </a:prstGeom>
        </p:spPr>
        <p:txBody>
          <a:bodyPr vert="horz" lIns="90718" tIns="45359" rIns="90718" bIns="45359"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Casemix</a:t>
            </a:r>
            <a:r>
              <a:rPr lang="sv-SE" dirty="0"/>
              <a:t>: </a:t>
            </a:r>
            <a:r>
              <a:rPr lang="sv-SE" dirty="0" err="1"/>
              <a:t>DRGpoäng</a:t>
            </a:r>
            <a:r>
              <a:rPr lang="sv-SE" dirty="0"/>
              <a:t>/vårdtillfälle/besök</a:t>
            </a:r>
            <a:r>
              <a:rPr lang="sv-SE" baseline="0" dirty="0"/>
              <a:t> (vårdtyngd) </a:t>
            </a:r>
            <a:r>
              <a:rPr lang="sv-SE" baseline="0" dirty="0" err="1"/>
              <a:t>sofia</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a:t>
            </a:fld>
            <a:endParaRPr lang="sv-SE"/>
          </a:p>
        </p:txBody>
      </p:sp>
    </p:spTree>
    <p:extLst>
      <p:ext uri="{BB962C8B-B14F-4D97-AF65-F5344CB8AC3E}">
        <p14:creationId xmlns:p14="http://schemas.microsoft.com/office/powerpoint/2010/main" val="362236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Lotta</a:t>
            </a:r>
          </a:p>
          <a:p>
            <a:r>
              <a:rPr lang="sv-SE" sz="1200" b="0" i="0" u="none" strike="noStrike" kern="1200" baseline="0" dirty="0">
                <a:solidFill>
                  <a:schemeClr val="tx1"/>
                </a:solidFill>
                <a:latin typeface="+mn-lt"/>
                <a:ea typeface="+mn-ea"/>
                <a:cs typeface="+mn-cs"/>
              </a:rPr>
              <a:t>Kostnaden per producerad DRG inom öppen somatisk vård i Norrbotten är 6,1 procent högre i Norrbotten jämfört med riket. Det är en förbättring jämfört med föregående år då Norrbotten låg 6,3 procent högre än riket.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Sunderbyn och ligger 6,1 procent högre än riket  inom somatisk öppenvård. (7,7 procent föregående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Kalix och </a:t>
            </a:r>
            <a:r>
              <a:rPr lang="sv-SE" dirty="0" err="1"/>
              <a:t>piteå</a:t>
            </a:r>
            <a:r>
              <a:rPr lang="sv-SE" dirty="0"/>
              <a:t> </a:t>
            </a:r>
            <a:r>
              <a:rPr lang="sv-SE" sz="1200" b="0" i="0" u="none" strike="noStrike" kern="1200" baseline="0" dirty="0">
                <a:solidFill>
                  <a:schemeClr val="tx1"/>
                </a:solidFill>
                <a:latin typeface="+mn-lt"/>
                <a:ea typeface="+mn-ea"/>
                <a:cs typeface="+mn-cs"/>
              </a:rPr>
              <a:t>sjukhus ligger lägre än rikssnittet för kostnad per producerad DRG inom öppenvård under 2020.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Kiruna och Gällivare sjukhus ligger högre än snittet för riket i öppenvård vad gäller kostnad per producerad DRG, k</a:t>
            </a:r>
            <a:r>
              <a:rPr lang="sv-SE" dirty="0"/>
              <a:t>ostnaderna för verksamheterna i Malmfälten fördelas på ett litet patientunderlag, vilket gör det svårt att nå samma kostnadsnivåer som rikssnittet med bibehållen struktur.</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14</a:t>
            </a:fld>
            <a:endParaRPr lang="sv-SE"/>
          </a:p>
        </p:txBody>
      </p:sp>
    </p:spTree>
    <p:extLst>
      <p:ext uri="{BB962C8B-B14F-4D97-AF65-F5344CB8AC3E}">
        <p14:creationId xmlns:p14="http://schemas.microsoft.com/office/powerpoint/2010/main" val="258270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Visst är detta innerfall?</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15</a:t>
            </a:fld>
            <a:endParaRPr lang="sv-SE"/>
          </a:p>
        </p:txBody>
      </p:sp>
    </p:spTree>
    <p:extLst>
      <p:ext uri="{BB962C8B-B14F-4D97-AF65-F5344CB8AC3E}">
        <p14:creationId xmlns:p14="http://schemas.microsoft.com/office/powerpoint/2010/main" val="251389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Visst är detta innerfall?</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16</a:t>
            </a:fld>
            <a:endParaRPr lang="sv-SE"/>
          </a:p>
        </p:txBody>
      </p:sp>
    </p:spTree>
    <p:extLst>
      <p:ext uri="{BB962C8B-B14F-4D97-AF65-F5344CB8AC3E}">
        <p14:creationId xmlns:p14="http://schemas.microsoft.com/office/powerpoint/2010/main" val="247775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Lotta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 ytterfall i somatisk slutenvård utgör i genomsnitt 4,8 procent på länets sjukhus (5,1 % g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den sluten</a:t>
            </a:r>
            <a:r>
              <a:rPr lang="sv-SE" baseline="0" dirty="0"/>
              <a:t> somatisk vård har </a:t>
            </a:r>
            <a:r>
              <a:rPr lang="sv-SE" dirty="0"/>
              <a:t>Kiruna, Kalix och Sunderbyn har minskat</a:t>
            </a:r>
            <a:r>
              <a:rPr lang="sv-SE" baseline="0" dirty="0"/>
              <a:t> andelen ytterfall med 3,3, 1,4 och 0,2 procenthalter jämfört med föregående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Gällivare och Piteå har ökat andelen ytterfall i sluten somatisk vård med  0,8 samt 0,4 procentenheter.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Samtliga sjukhus exklusive Piteå ligger över snittet för läns samt länsdelssjukhus</a:t>
            </a:r>
            <a:r>
              <a:rPr lang="sv-SE" baseline="0" dirty="0"/>
              <a:t> för andel ytterfall i sluten somatisk vård. </a:t>
            </a:r>
            <a:endParaRPr lang="sv-SE" dirty="0"/>
          </a:p>
          <a:p>
            <a:endParaRPr lang="sv-SE" baseline="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17</a:t>
            </a:fld>
            <a:endParaRPr lang="sv-SE"/>
          </a:p>
        </p:txBody>
      </p:sp>
    </p:spTree>
    <p:extLst>
      <p:ext uri="{BB962C8B-B14F-4D97-AF65-F5344CB8AC3E}">
        <p14:creationId xmlns:p14="http://schemas.microsoft.com/office/powerpoint/2010/main" val="61322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Lotta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 ytterfall i somatisk öppenvård utgör i genomsnitt 3,0 procent på länets sjukhus (3,1 % </a:t>
            </a:r>
            <a:r>
              <a:rPr lang="sv-SE" dirty="0" err="1"/>
              <a:t>fg</a:t>
            </a:r>
            <a:r>
              <a:rPr lang="sv-SE" dirty="0"/>
              <a:t> år). </a:t>
            </a:r>
          </a:p>
          <a:p>
            <a:endParaRPr lang="sv-SE" dirty="0"/>
          </a:p>
          <a:p>
            <a:r>
              <a:rPr lang="sv-SE" dirty="0"/>
              <a:t>Jämfört med föregående år så har Gällivare, Kalix och Piteå ökat andelen ytterfall</a:t>
            </a:r>
            <a:r>
              <a:rPr lang="sv-SE" baseline="0" dirty="0"/>
              <a:t> med </a:t>
            </a:r>
            <a:r>
              <a:rPr lang="sv-SE" dirty="0"/>
              <a:t>0,8 – 0,4 och 0,6 </a:t>
            </a:r>
            <a:r>
              <a:rPr lang="sv-SE" baseline="0" dirty="0"/>
              <a:t>procentenheter i öppen </a:t>
            </a:r>
            <a:r>
              <a:rPr lang="sv-SE" baseline="0" dirty="0" err="1"/>
              <a:t>soomatisk</a:t>
            </a:r>
            <a:r>
              <a:rPr lang="sv-SE" baseline="0" dirty="0"/>
              <a:t> vård.  K</a:t>
            </a:r>
            <a:r>
              <a:rPr lang="sv-SE" dirty="0"/>
              <a:t>iruna och Sunderbyn har minskat andelen ytterfall</a:t>
            </a:r>
            <a:r>
              <a:rPr lang="sv-SE" baseline="0" dirty="0"/>
              <a:t> med -1,5 och -0,3 procentenheter. </a:t>
            </a:r>
            <a:endParaRPr lang="sv-SE" dirty="0"/>
          </a:p>
          <a:p>
            <a:r>
              <a:rPr lang="sv-SE" dirty="0"/>
              <a:t>Kalix och Piteå ligger under snittet för</a:t>
            </a:r>
            <a:r>
              <a:rPr lang="sv-SE" baseline="0" dirty="0"/>
              <a:t> länsdelssjukhus.</a:t>
            </a:r>
            <a:endParaRPr lang="sv-SE" dirty="0"/>
          </a:p>
          <a:p>
            <a:endParaRPr lang="sv-SE" dirty="0"/>
          </a:p>
          <a:p>
            <a:endParaRPr lang="sv-SE" dirty="0"/>
          </a:p>
          <a:p>
            <a:r>
              <a:rPr lang="sv-SE" dirty="0"/>
              <a:t>Den totala kostnaden för ytterfall </a:t>
            </a:r>
            <a:r>
              <a:rPr lang="sv-SE" dirty="0" err="1"/>
              <a:t>sv+öv</a:t>
            </a:r>
            <a:r>
              <a:rPr lang="sv-SE" dirty="0"/>
              <a:t> har ökat med ca 50 mnkr, 8,8%. Antalet ytterfallsvårdtillfällen/ kontakter har minskat med -2 498 stycken,  vilket är en minskning med</a:t>
            </a:r>
            <a:r>
              <a:rPr lang="sv-SE" baseline="0" dirty="0"/>
              <a:t> </a:t>
            </a:r>
            <a:r>
              <a:rPr lang="sv-SE" dirty="0"/>
              <a:t>-17,7%</a:t>
            </a:r>
            <a:endParaRPr lang="sv-SE" baseline="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18</a:t>
            </a:fld>
            <a:endParaRPr lang="sv-SE"/>
          </a:p>
        </p:txBody>
      </p:sp>
    </p:spTree>
    <p:extLst>
      <p:ext uri="{BB962C8B-B14F-4D97-AF65-F5344CB8AC3E}">
        <p14:creationId xmlns:p14="http://schemas.microsoft.com/office/powerpoint/2010/main" val="108736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a:t>
            </a:r>
          </a:p>
          <a:p>
            <a:r>
              <a:rPr lang="sv-SE" baseline="0" dirty="0"/>
              <a:t>MDC står för </a:t>
            </a:r>
            <a:r>
              <a:rPr lang="sv-SE" dirty="0">
                <a:effectLst/>
              </a:rPr>
              <a:t>Major </a:t>
            </a:r>
            <a:r>
              <a:rPr lang="sv-SE" dirty="0" err="1">
                <a:effectLst/>
              </a:rPr>
              <a:t>Diagnostic</a:t>
            </a:r>
            <a:r>
              <a:rPr lang="sv-SE" dirty="0">
                <a:effectLst/>
              </a:rPr>
              <a:t> </a:t>
            </a:r>
            <a:r>
              <a:rPr lang="sv-SE" dirty="0" err="1">
                <a:effectLst/>
              </a:rPr>
              <a:t>Categories</a:t>
            </a:r>
            <a:r>
              <a:rPr lang="sv-SE" baseline="0" dirty="0">
                <a:effectLst/>
              </a:rPr>
              <a:t> </a:t>
            </a:r>
            <a:r>
              <a:rPr lang="sv-SE" dirty="0">
                <a:effectLst/>
              </a:rPr>
              <a:t>är en grov indelning av alla huvuddiagnoser där 24 MDC motsvarar sjukdomar i ett visst organsystem eller sjukdomar med en viss etiologi.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rPr>
              <a:t>Totalt kostnad är ca 3,6 miljarder kronor varav 83 procent består av innerfall och resterande 17 procent är ytterfall. </a:t>
            </a:r>
            <a:r>
              <a:rPr lang="sv-SE" baseline="0" dirty="0"/>
              <a:t>Kostnaden för Innerfallen för riket ligger på: 81,2%  av totalkostnaden och ytterfall: 18,8% av totalkostnaden.</a:t>
            </a:r>
          </a:p>
          <a:p>
            <a:r>
              <a:rPr lang="sv-SE" dirty="0">
                <a:effectLst/>
              </a:rPr>
              <a:t> Antal</a:t>
            </a:r>
            <a:r>
              <a:rPr lang="sv-SE" baseline="0" dirty="0">
                <a:effectLst/>
              </a:rPr>
              <a:t> vårdkontakter är ca 370 000 stycken och den största delen består av innerfall på 86,8 procent. </a:t>
            </a:r>
            <a:endParaRPr lang="sv-SE" baseline="0" dirty="0"/>
          </a:p>
          <a:p>
            <a:r>
              <a:rPr lang="sv-SE" baseline="0" dirty="0" err="1"/>
              <a:t>Vårdkontakerför</a:t>
            </a:r>
            <a:r>
              <a:rPr lang="sv-SE" baseline="0" dirty="0"/>
              <a:t> riket ligger innerfallen på   96 % </a:t>
            </a:r>
          </a:p>
          <a:p>
            <a:endParaRPr lang="sv-SE"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effectLst/>
              </a:rPr>
              <a:t>Den största kostnaden ligger i MDC 08- sjukdomar i muskler, skelett och bindväv för </a:t>
            </a:r>
            <a:r>
              <a:rPr lang="sv-SE" dirty="0"/>
              <a:t>473 mnkr </a:t>
            </a:r>
            <a:r>
              <a:rPr lang="sv-SE" baseline="0" dirty="0">
                <a:effectLst/>
              </a:rPr>
              <a:t> vilket även låg högst föregående år. </a:t>
            </a:r>
          </a:p>
          <a:p>
            <a:r>
              <a:rPr lang="sv-SE" baseline="0" dirty="0">
                <a:effectLst/>
              </a:rPr>
              <a:t>Den största avvikelsen jämfört med föregående år är att MDC 99 Ospecifik eller felaktig information har gått från plats 13 till plats 6, vilket troligtvis beror på Covid som har kategoriseras i MDC 99. Därefter är huvuddiagnoserna likt föregående år i kostnadsordning.</a:t>
            </a:r>
          </a:p>
          <a:p>
            <a:endParaRPr lang="sv-SE" baseline="0" dirty="0">
              <a:effectLst/>
            </a:endParaRPr>
          </a:p>
          <a:p>
            <a:pPr marL="0" indent="0">
              <a:buNone/>
            </a:pPr>
            <a:r>
              <a:rPr lang="sv-SE" dirty="0"/>
              <a:t>De sju största diagnosgrupperna står för 59 procent av kostnaderna, ungefär 2,1 miljarder </a:t>
            </a:r>
          </a:p>
          <a:p>
            <a:endParaRPr lang="sv-SE" dirty="0">
              <a:effectLst/>
            </a:endParaRPr>
          </a:p>
        </p:txBody>
      </p:sp>
      <p:sp>
        <p:nvSpPr>
          <p:cNvPr id="4" name="Platshållare för bildnummer 3"/>
          <p:cNvSpPr>
            <a:spLocks noGrp="1"/>
          </p:cNvSpPr>
          <p:nvPr>
            <p:ph type="sldNum" sz="quarter" idx="10"/>
          </p:nvPr>
        </p:nvSpPr>
        <p:spPr/>
        <p:txBody>
          <a:bodyPr/>
          <a:lstStyle/>
          <a:p>
            <a:fld id="{FB0CB7F7-2DE7-442F-B621-87F2D8E04FE8}" type="slidenum">
              <a:rPr lang="sv-SE" smtClean="0"/>
              <a:t>19</a:t>
            </a:fld>
            <a:endParaRPr lang="sv-SE"/>
          </a:p>
        </p:txBody>
      </p:sp>
    </p:spTree>
    <p:extLst>
      <p:ext uri="{BB962C8B-B14F-4D97-AF65-F5344CB8AC3E}">
        <p14:creationId xmlns:p14="http://schemas.microsoft.com/office/powerpoint/2010/main" val="123395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Lotta</a:t>
            </a:r>
          </a:p>
          <a:p>
            <a:r>
              <a:rPr lang="sv-SE" baseline="0" dirty="0"/>
              <a:t>Jämfört med kvinnor och män där kvinnor är blått och män röd, så ligger kvinnor högre på MDC tittat på innerfall i Sjukdomar i muskler, skelett och bindväv, graviditet och matsmältningsorganens sjukdomar, sen ligger männen högre på total kostnad per MDC. Tittat på Ytterfall så ligger män högre på  total kostnad i alla kategorier förutom det som ses som ”kvinnliga </a:t>
            </a:r>
            <a:r>
              <a:rPr lang="sv-SE" baseline="0" dirty="0" err="1"/>
              <a:t>MDC”dvs</a:t>
            </a:r>
            <a:r>
              <a:rPr lang="sv-SE" baseline="0" dirty="0"/>
              <a:t> graviditet. För ytterfallen ligger Ospecifikt eller felaktig information väldigt högst upp som är troligtvis kopplat till covid där män även var svårare drabbade. </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20</a:t>
            </a:fld>
            <a:endParaRPr lang="sv-SE"/>
          </a:p>
        </p:txBody>
      </p:sp>
    </p:spTree>
    <p:extLst>
      <p:ext uri="{BB962C8B-B14F-4D97-AF65-F5344CB8AC3E}">
        <p14:creationId xmlns:p14="http://schemas.microsoft.com/office/powerpoint/2010/main" val="401793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Sofia I somatisk slutenvård har RN en högre andel av ytterfallskostnader i 15 av 25 MDC (diagnosgrupper).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Jämfört med föregående års utfall så är de största avvikelserna på en ökning i Multipelt </a:t>
            </a:r>
            <a:r>
              <a:rPr lang="sv-SE" baseline="0" dirty="0" err="1"/>
              <a:t>taruma</a:t>
            </a:r>
            <a:r>
              <a:rPr lang="sv-SE" baseline="0" dirty="0"/>
              <a:t> utom ytliga skador och sårskador, och en minskning i ytterfallskostnad i Bröstkörtelsjukdomar.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Störst ytterfallskostnad i den somatiska slutenvården ses inom  Ospecificerat eller felaktig information på 132 mnkr vilket är ca</a:t>
            </a:r>
            <a:r>
              <a:rPr lang="sv-SE" baseline="0" dirty="0"/>
              <a:t> 28 procent av de totala kostnaderna för gruppen, vilket är 6 procent högre än rikets andel av ytterfallskostnader. Exklusive denna MDC så är </a:t>
            </a:r>
            <a:r>
              <a:rPr lang="sv-SE" dirty="0"/>
              <a:t>Andningsorganens sjukdomar, 49 mnkr vilket är 11% av de totala kostnaderna för gruppen. Det är 9 procent högre än rikets andel av ytterfallskostnader för den diagnosgruppen.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21</a:t>
            </a:fld>
            <a:endParaRPr lang="sv-SE"/>
          </a:p>
        </p:txBody>
      </p:sp>
    </p:spTree>
    <p:extLst>
      <p:ext uri="{BB962C8B-B14F-4D97-AF65-F5344CB8AC3E}">
        <p14:creationId xmlns:p14="http://schemas.microsoft.com/office/powerpoint/2010/main" val="386058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22</a:t>
            </a:fld>
            <a:endParaRPr lang="sv-SE"/>
          </a:p>
        </p:txBody>
      </p:sp>
    </p:spTree>
    <p:extLst>
      <p:ext uri="{BB962C8B-B14F-4D97-AF65-F5344CB8AC3E}">
        <p14:creationId xmlns:p14="http://schemas.microsoft.com/office/powerpoint/2010/main" val="403866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23</a:t>
            </a:fld>
            <a:endParaRPr lang="sv-SE"/>
          </a:p>
        </p:txBody>
      </p:sp>
    </p:spTree>
    <p:extLst>
      <p:ext uri="{BB962C8B-B14F-4D97-AF65-F5344CB8AC3E}">
        <p14:creationId xmlns:p14="http://schemas.microsoft.com/office/powerpoint/2010/main" val="84307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a:t>
            </a:r>
          </a:p>
          <a:p>
            <a:r>
              <a:rPr lang="sv-SE" dirty="0"/>
              <a:t>Innerfall: Kr/DRG per besök/vårdtillfälle inom ”trimgräns”.</a:t>
            </a:r>
          </a:p>
          <a:p>
            <a:r>
              <a:rPr lang="sv-SE" dirty="0" err="1"/>
              <a:t>Ytterfall</a:t>
            </a:r>
            <a:r>
              <a:rPr lang="sv-SE" dirty="0"/>
              <a:t> är vårdkontakter som kostar betydligt mer än genomsnittet för gruppen.</a:t>
            </a:r>
          </a:p>
          <a:p>
            <a:r>
              <a:rPr lang="sv-SE" dirty="0" err="1"/>
              <a:t>Ytterfallsberäkningen</a:t>
            </a:r>
            <a:r>
              <a:rPr lang="sv-SE" dirty="0"/>
              <a:t> för </a:t>
            </a:r>
            <a:r>
              <a:rPr lang="sv-SE" dirty="0" err="1"/>
              <a:t>KPPdatabasen</a:t>
            </a:r>
            <a:r>
              <a:rPr lang="sv-SE" dirty="0"/>
              <a:t> baseras de 5% dyraste vårdtillfällena i slutenvården och 3% vårdkontakterna i öppenvården som blir </a:t>
            </a:r>
            <a:r>
              <a:rPr lang="sv-SE" dirty="0" err="1"/>
              <a:t>ytterfall</a:t>
            </a:r>
            <a:r>
              <a:rPr lang="sv-SE" dirty="0"/>
              <a:t> (beräknat på hela </a:t>
            </a:r>
            <a:r>
              <a:rPr lang="sv-SE" dirty="0" err="1"/>
              <a:t>SKR´s</a:t>
            </a:r>
            <a:r>
              <a:rPr lang="sv-SE" dirty="0"/>
              <a:t> KPP-databas).</a:t>
            </a:r>
          </a:p>
        </p:txBody>
      </p:sp>
      <p:sp>
        <p:nvSpPr>
          <p:cNvPr id="4" name="Platshållare för bildnummer 3"/>
          <p:cNvSpPr>
            <a:spLocks noGrp="1"/>
          </p:cNvSpPr>
          <p:nvPr>
            <p:ph type="sldNum" sz="quarter" idx="10"/>
          </p:nvPr>
        </p:nvSpPr>
        <p:spPr/>
        <p:txBody>
          <a:bodyPr/>
          <a:lstStyle/>
          <a:p>
            <a:fld id="{FB0CB7F7-2DE7-442F-B621-87F2D8E04FE8}" type="slidenum">
              <a:rPr lang="sv-SE" smtClean="0"/>
              <a:t>3</a:t>
            </a:fld>
            <a:endParaRPr lang="sv-SE"/>
          </a:p>
        </p:txBody>
      </p:sp>
    </p:spTree>
    <p:extLst>
      <p:ext uri="{BB962C8B-B14F-4D97-AF65-F5344CB8AC3E}">
        <p14:creationId xmlns:p14="http://schemas.microsoft.com/office/powerpoint/2010/main" val="290207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Sofia I somatisk öppenvård har RN en högre andel av ytterfallskostnader i 13 av 25 MDC (diagnosgrupper).</a:t>
            </a:r>
            <a:r>
              <a:rPr lang="sv-SE" baseline="0" dirty="0"/>
              <a:t> Jämfört med föregående års utfall så så är de största avvikelserna på en ökning för Ospecifik eller felaktig information samt Andningsorganens sjukdomar som ökat jämfört med föregående år samt mot riket som har en stark koppling mot Covid-19. Det syns även en ökning för MDC Nyfödda och vissa perinatala tillstånd. En minskning av </a:t>
            </a:r>
            <a:r>
              <a:rPr lang="sv-SE" baseline="0" dirty="0" err="1"/>
              <a:t>ytterfallskostnaden</a:t>
            </a:r>
            <a:r>
              <a:rPr lang="sv-SE" baseline="0" dirty="0"/>
              <a:t> ses i MDC Sjukdomar i lever, gallvägar och bukspottkörtel, sjukdomar i njure och urinvägar.</a:t>
            </a:r>
          </a:p>
          <a:p>
            <a:pPr marL="0" indent="0">
              <a:buNone/>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Störst ytterfallskostnad i den somatiska öppenvårdens inom Vårdgivarberoende grupper</a:t>
            </a:r>
            <a:r>
              <a:rPr lang="sv-SE" baseline="0" dirty="0"/>
              <a:t> i öppenvård på 18 mnkr </a:t>
            </a:r>
            <a:r>
              <a:rPr lang="sv-SE" dirty="0"/>
              <a:t> vilket är ca</a:t>
            </a:r>
            <a:r>
              <a:rPr lang="sv-SE" baseline="0" dirty="0"/>
              <a:t> 11 procent av de totala kostnaderna för gruppen, vilket är 7 procent högre än rikets andel av ytterfallskostnad.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24</a:t>
            </a:fld>
            <a:endParaRPr lang="sv-SE"/>
          </a:p>
        </p:txBody>
      </p:sp>
    </p:spTree>
    <p:extLst>
      <p:ext uri="{BB962C8B-B14F-4D97-AF65-F5344CB8AC3E}">
        <p14:creationId xmlns:p14="http://schemas.microsoft.com/office/powerpoint/2010/main" val="422700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Lotta</a:t>
            </a:r>
          </a:p>
          <a:p>
            <a:r>
              <a:rPr lang="sv-SE" dirty="0" err="1"/>
              <a:t>Ytterfallskostnaden</a:t>
            </a:r>
            <a:r>
              <a:rPr lang="sv-SE" baseline="0" dirty="0"/>
              <a:t> för somatisk slutenvård uppgår till 462 mnkr där det största kostnaden ligger på MVO 101 internmedicin på 56 procent därefter kommer 301 Kirurgisk vård på 16 procent och på 12 procent 121 Infektionssjukvård. Resterande MVO ligger på lägre än 5 procent. Jämfört med 2019 så avviker 121 Infektionssjukvård samt Lungsjukvård som har högre ytterfallskostnader än 2019 vilket beror sannolikt på Covid-19 samt att Kirurgisk vård har minskade ytterfallskostnader som troligen har stark koppling till nedlagda operationsenheter under pandemin. Förutom dessa avvikelser följer </a:t>
            </a:r>
            <a:r>
              <a:rPr lang="sv-SE" baseline="0" dirty="0" err="1"/>
              <a:t>trednden</a:t>
            </a:r>
            <a:r>
              <a:rPr lang="sv-SE" baseline="0" dirty="0"/>
              <a:t> snarlikt 2019 års utfall för ytterfallskostnader per MVO. Jämfört med Riket ligger RN fortfarande högt på </a:t>
            </a:r>
            <a:r>
              <a:rPr lang="sv-SE" baseline="0" dirty="0" err="1"/>
              <a:t>ytterfallskostnaderna</a:t>
            </a:r>
            <a:r>
              <a:rPr lang="sv-SE" baseline="0" dirty="0"/>
              <a:t> för internmedicin och Kirurgisk vård.</a:t>
            </a:r>
            <a:endParaRPr lang="sv-SE" dirty="0"/>
          </a:p>
          <a:p>
            <a:endParaRPr lang="sv-SE" dirty="0"/>
          </a:p>
          <a:p>
            <a:r>
              <a:rPr lang="sv-SE" dirty="0"/>
              <a:t>Vad betyder vår mer grova </a:t>
            </a:r>
            <a:r>
              <a:rPr lang="sv-SE" dirty="0" err="1"/>
              <a:t>MVOkodning</a:t>
            </a:r>
            <a:r>
              <a:rPr lang="sv-SE" dirty="0"/>
              <a:t> för möjligheter</a:t>
            </a:r>
            <a:r>
              <a:rPr lang="sv-SE" baseline="0" dirty="0"/>
              <a:t> att upptäcka våra ytterfall?</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25</a:t>
            </a:fld>
            <a:endParaRPr lang="sv-SE"/>
          </a:p>
        </p:txBody>
      </p:sp>
    </p:spTree>
    <p:extLst>
      <p:ext uri="{BB962C8B-B14F-4D97-AF65-F5344CB8AC3E}">
        <p14:creationId xmlns:p14="http://schemas.microsoft.com/office/powerpoint/2010/main" val="360914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Lotta</a:t>
            </a:r>
          </a:p>
          <a:p>
            <a:r>
              <a:rPr lang="sv-SE" dirty="0"/>
              <a:t>56 procent av Ytterfallskostnaderna (261 mnkr 2020 och 221 mnkr för 2019) ligger på </a:t>
            </a:r>
            <a:r>
              <a:rPr lang="sv-SE" dirty="0" err="1"/>
              <a:t>mvo</a:t>
            </a:r>
            <a:r>
              <a:rPr lang="sv-SE" baseline="0" dirty="0"/>
              <a:t> 101 internmedicin. Tittar vi på 101 internmedicins mdc under år 2020 är det en stor del av kostnaderna som ligger i 99 ospecifik eller felaktig information samt andningsorganens sjukdomar. År 2019, som var mer en normalår, så låg cirkulationsorganens sjukdomar högt. Under 2020 så låg stor del av kostnaderna i Piteå vilket troligen beror på covid, vid en normalår så är det Sunderbyn som stor del av </a:t>
            </a:r>
            <a:r>
              <a:rPr lang="sv-SE" baseline="0" dirty="0" err="1"/>
              <a:t>ytterfallskostnaden</a:t>
            </a:r>
            <a:r>
              <a:rPr lang="sv-SE" baseline="0" dirty="0"/>
              <a:t> ligger.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26</a:t>
            </a:fld>
            <a:endParaRPr lang="sv-SE"/>
          </a:p>
        </p:txBody>
      </p:sp>
    </p:spTree>
    <p:extLst>
      <p:ext uri="{BB962C8B-B14F-4D97-AF65-F5344CB8AC3E}">
        <p14:creationId xmlns:p14="http://schemas.microsoft.com/office/powerpoint/2010/main" val="114292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27</a:t>
            </a:fld>
            <a:endParaRPr lang="sv-SE"/>
          </a:p>
        </p:txBody>
      </p:sp>
    </p:spTree>
    <p:extLst>
      <p:ext uri="{BB962C8B-B14F-4D97-AF65-F5344CB8AC3E}">
        <p14:creationId xmlns:p14="http://schemas.microsoft.com/office/powerpoint/2010/main" val="213866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28</a:t>
            </a:fld>
            <a:endParaRPr lang="sv-SE"/>
          </a:p>
        </p:txBody>
      </p:sp>
    </p:spTree>
    <p:extLst>
      <p:ext uri="{BB962C8B-B14F-4D97-AF65-F5344CB8AC3E}">
        <p14:creationId xmlns:p14="http://schemas.microsoft.com/office/powerpoint/2010/main" val="1590124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16 procent av Ytterfallskostnaderna (72 mnkr 2020 och 80 mnkr för 2019) ligger på </a:t>
            </a:r>
            <a:r>
              <a:rPr lang="sv-SE" dirty="0" err="1"/>
              <a:t>mvo</a:t>
            </a:r>
            <a:r>
              <a:rPr lang="sv-SE" baseline="0" dirty="0"/>
              <a:t> 301 Kirurgisk vård. Tittar vi på 301 kirurgisk vård mdc under år 2020 är det en stor del av kostnaderna som ligger 06 - Matsmältningsorganens sjukdomar. Det som avviker jämfört med 2019 är att 21 - Skador, förgiftningar och toxiska effekter samt </a:t>
            </a:r>
            <a:r>
              <a:rPr lang="sv-SE" sz="1200" b="0" i="0" u="none" strike="noStrike" kern="1200" dirty="0">
                <a:solidFill>
                  <a:schemeClr val="tx1"/>
                </a:solidFill>
                <a:effectLst/>
                <a:latin typeface="+mn-lt"/>
                <a:ea typeface="+mn-ea"/>
                <a:cs typeface="+mn-cs"/>
              </a:rPr>
              <a:t>08 - Sjukdomar i muskler, skelett och bindväv</a:t>
            </a:r>
            <a:r>
              <a:rPr lang="sv-SE" dirty="0"/>
              <a:t> låg högre i ytterfallskostnader.</a:t>
            </a:r>
            <a:r>
              <a:rPr lang="sv-SE" baseline="0" dirty="0"/>
              <a:t>  Förutom detta så följer 2020 års ytterfallskostnader på mcd snarlikt utfallet för 2019. Ytterfallskostnaderna har minskat knappt i </a:t>
            </a:r>
            <a:r>
              <a:rPr lang="sv-SE" baseline="0" dirty="0" err="1"/>
              <a:t>sunderbyn</a:t>
            </a:r>
            <a:r>
              <a:rPr lang="sv-SE" baseline="0" dirty="0"/>
              <a:t> och ökat i Piteå, men är snarlikt fördelat som under 2019.</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29</a:t>
            </a:fld>
            <a:endParaRPr lang="sv-SE"/>
          </a:p>
        </p:txBody>
      </p:sp>
    </p:spTree>
    <p:extLst>
      <p:ext uri="{BB962C8B-B14F-4D97-AF65-F5344CB8AC3E}">
        <p14:creationId xmlns:p14="http://schemas.microsoft.com/office/powerpoint/2010/main" val="3838218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30</a:t>
            </a:fld>
            <a:endParaRPr lang="sv-SE"/>
          </a:p>
        </p:txBody>
      </p:sp>
    </p:spTree>
    <p:extLst>
      <p:ext uri="{BB962C8B-B14F-4D97-AF65-F5344CB8AC3E}">
        <p14:creationId xmlns:p14="http://schemas.microsoft.com/office/powerpoint/2010/main" val="258782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31</a:t>
            </a:fld>
            <a:endParaRPr lang="sv-SE"/>
          </a:p>
        </p:txBody>
      </p:sp>
    </p:spTree>
    <p:extLst>
      <p:ext uri="{BB962C8B-B14F-4D97-AF65-F5344CB8AC3E}">
        <p14:creationId xmlns:p14="http://schemas.microsoft.com/office/powerpoint/2010/main" val="89179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12 procent av Ytterfallskostnaderna (57mnkr 2020 och 25 mnkr för 2019) ligger på </a:t>
            </a:r>
            <a:r>
              <a:rPr lang="sv-SE" dirty="0" err="1"/>
              <a:t>mvo</a:t>
            </a:r>
            <a:r>
              <a:rPr lang="sv-SE" baseline="0" dirty="0"/>
              <a:t> 121 infektionssjukvård på Sunderby sjukhus. Tittar vi på 121 infektionssjukvård mdc under år 2020 är det en stor del av kostnaderna som ligger på 99 - Ospecifik eller felaktig information. Detta är sannolikt </a:t>
            </a:r>
            <a:r>
              <a:rPr lang="sv-SE" baseline="0" dirty="0" err="1"/>
              <a:t>pågrund</a:t>
            </a:r>
            <a:r>
              <a:rPr lang="sv-SE" baseline="0" dirty="0"/>
              <a:t> av Covid- 19 och 2019 så låg mdc 08 - Sjukdomar i muskler, skelett och bindväv samt 05 - Cirkulationsorganens sjukdomar som den största </a:t>
            </a:r>
            <a:r>
              <a:rPr lang="sv-SE" baseline="0" dirty="0" err="1"/>
              <a:t>ytterfalsskostnaden</a:t>
            </a:r>
            <a:r>
              <a:rPr lang="sv-SE" baseline="0" dirty="0"/>
              <a: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32</a:t>
            </a:fld>
            <a:endParaRPr lang="sv-SE"/>
          </a:p>
        </p:txBody>
      </p:sp>
    </p:spTree>
    <p:extLst>
      <p:ext uri="{BB962C8B-B14F-4D97-AF65-F5344CB8AC3E}">
        <p14:creationId xmlns:p14="http://schemas.microsoft.com/office/powerpoint/2010/main" val="364497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33</a:t>
            </a:fld>
            <a:endParaRPr lang="sv-SE"/>
          </a:p>
        </p:txBody>
      </p:sp>
    </p:spTree>
    <p:extLst>
      <p:ext uri="{BB962C8B-B14F-4D97-AF65-F5344CB8AC3E}">
        <p14:creationId xmlns:p14="http://schemas.microsoft.com/office/powerpoint/2010/main" val="199681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Jmf med riket? </a:t>
            </a:r>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354495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34</a:t>
            </a:fld>
            <a:endParaRPr lang="sv-SE"/>
          </a:p>
        </p:txBody>
      </p:sp>
    </p:spTree>
    <p:extLst>
      <p:ext uri="{BB962C8B-B14F-4D97-AF65-F5344CB8AC3E}">
        <p14:creationId xmlns:p14="http://schemas.microsoft.com/office/powerpoint/2010/main" val="132915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8</a:t>
            </a:fld>
            <a:endParaRPr lang="sv-SE"/>
          </a:p>
        </p:txBody>
      </p:sp>
    </p:spTree>
    <p:extLst>
      <p:ext uri="{BB962C8B-B14F-4D97-AF65-F5344CB8AC3E}">
        <p14:creationId xmlns:p14="http://schemas.microsoft.com/office/powerpoint/2010/main" val="421533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Män har en högre andel av kostnader i slutenvården, 53 procent, kvinnors andel är 47 procent. Det är en procentuell fördelning i paritet med riket. De totala kostnaderna för kvinnor är framförallt högre inom diagnosområde sjukdomar i muskler, skelett och leder i jämförelse med män. Däremot ses högre kostnader för män i framförallt cirkulationsorganens sjukdomar. Medan kvinnor har fler vårdtillfällen har män en högre genomsnittlig kostnad per vårdtillfälle. Mönstret är detsamma i riket. Mäns andel av </a:t>
            </a:r>
            <a:r>
              <a:rPr lang="sv-SE" sz="1200" kern="1200" dirty="0" err="1">
                <a:solidFill>
                  <a:schemeClr val="tx1"/>
                </a:solidFill>
                <a:effectLst/>
                <a:latin typeface="+mn-lt"/>
                <a:ea typeface="+mn-ea"/>
                <a:cs typeface="+mn-cs"/>
              </a:rPr>
              <a:t>ytterfallskostnader</a:t>
            </a:r>
            <a:r>
              <a:rPr lang="sv-SE" sz="1200" kern="1200" dirty="0">
                <a:solidFill>
                  <a:schemeClr val="tx1"/>
                </a:solidFill>
                <a:effectLst/>
                <a:latin typeface="+mn-lt"/>
                <a:ea typeface="+mn-ea"/>
                <a:cs typeface="+mn-cs"/>
              </a:rPr>
              <a:t> i slutenvården är 61 procent, kvinnor 39 procent. Det är en procentuell fördelning i paritet med riket. Mäns andel av kostnaderna är t.ex. högre i diagnosområdena Ospecifik eller felaktig information, cirkulationsorganens sjukdomar samt andningsorganens sjukdomar.  Den genomsnittliga kostnaden per </a:t>
            </a:r>
            <a:r>
              <a:rPr lang="sv-SE" sz="1200" kern="1200" dirty="0" err="1">
                <a:solidFill>
                  <a:schemeClr val="tx1"/>
                </a:solidFill>
                <a:effectLst/>
                <a:latin typeface="+mn-lt"/>
                <a:ea typeface="+mn-ea"/>
                <a:cs typeface="+mn-cs"/>
              </a:rPr>
              <a:t>ytterfallsvårdtillfälle</a:t>
            </a:r>
            <a:r>
              <a:rPr lang="sv-SE" sz="1200" kern="1200" dirty="0">
                <a:solidFill>
                  <a:schemeClr val="tx1"/>
                </a:solidFill>
                <a:effectLst/>
                <a:latin typeface="+mn-lt"/>
                <a:ea typeface="+mn-ea"/>
                <a:cs typeface="+mn-cs"/>
              </a:rPr>
              <a:t> är högre bland män än kvinnor, både i Norrbotten och i riket. </a:t>
            </a:r>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9</a:t>
            </a:fld>
            <a:endParaRPr lang="sv-SE"/>
          </a:p>
        </p:txBody>
      </p:sp>
    </p:spTree>
    <p:extLst>
      <p:ext uri="{BB962C8B-B14F-4D97-AF65-F5344CB8AC3E}">
        <p14:creationId xmlns:p14="http://schemas.microsoft.com/office/powerpoint/2010/main" val="41800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Sofia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2020 var Region Norrbotten totalkostnader för somatisk öppen och slutenvård ca 3,6 miljarder kronor: varav innerfall 2 986 mnkr vilket är 83% av totalkostnaden.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och ytterfall bestod av 17 %</a:t>
            </a:r>
            <a:r>
              <a:rPr lang="sv-SE" sz="1200" baseline="0" dirty="0"/>
              <a:t> av totalkostnaden dvs ca </a:t>
            </a:r>
            <a:r>
              <a:rPr lang="sv-SE" sz="1200" dirty="0"/>
              <a:t>623 mnkr.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Kostnaderna för somatisk öppen och slutenvård har minskat med 1,1 procent jämfört med 2019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Jämfört med riket följer Region Norrbotten samma trend gällande somatisk öppen och slutenvård.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a:t>
            </a:r>
            <a:r>
              <a:rPr lang="sv-SE" baseline="0" dirty="0"/>
              <a:t> av ytterfallen i somatisk </a:t>
            </a:r>
            <a:r>
              <a:rPr lang="sv-SE" baseline="0" dirty="0" err="1"/>
              <a:t>Slutevård</a:t>
            </a:r>
            <a:r>
              <a:rPr lang="sv-SE" baseline="0" dirty="0"/>
              <a:t> har gått från 20% år 2019 till 23% år 2020, en ökning som ses även i riket som gått från 16% till 19%. Region Norrbotten ligger högre än riket i ytterfallen i den somatiska slutenvården och på samma nivå som riket inom öppenvården, som även där har ökat från 9 % till 10 % jämfört 2019 mot 2020.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10</a:t>
            </a:fld>
            <a:endParaRPr lang="sv-SE"/>
          </a:p>
        </p:txBody>
      </p:sp>
    </p:spTree>
    <p:extLst>
      <p:ext uri="{BB962C8B-B14F-4D97-AF65-F5344CB8AC3E}">
        <p14:creationId xmlns:p14="http://schemas.microsoft.com/office/powerpoint/2010/main" val="71992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 Kostnad/kr per DRG poäng – alla vårdtillfällen och öppenvårdsbesök. Kronor per DRG jämfört med rikets läns- och länsdelssjukhus så ligger RN lägre som sagt både i Kalix och Piteå jämfört med riket i både sluten och öppenvården och högre på övriga sjukhus. Jämfört med föregående är Kalix sjukhus det sjukhus som har gått från att legat över riket till under riket inom slutenvården. </a:t>
            </a:r>
            <a:r>
              <a:rPr lang="sv-SE" b="1" baseline="0" dirty="0"/>
              <a:t>Bara innerfall eller både inner och </a:t>
            </a:r>
            <a:r>
              <a:rPr lang="sv-SE" b="1" baseline="0" dirty="0" err="1"/>
              <a:t>ytterfall</a:t>
            </a:r>
            <a:r>
              <a:rPr lang="sv-SE" b="1" baseline="0" dirty="0"/>
              <a:t>. </a:t>
            </a:r>
          </a:p>
          <a:p>
            <a:endParaRPr lang="sv-SE" baseline="0" dirty="0"/>
          </a:p>
          <a:p>
            <a:r>
              <a:rPr lang="sv-SE" baseline="0" dirty="0"/>
              <a:t>För slutenvårdens länsdelssjukhus ligger Sollefteå sjukhus högst på kronor per DRG och Piteå sjukhus ligger lägst.</a:t>
            </a:r>
          </a:p>
          <a:p>
            <a:r>
              <a:rPr lang="sv-SE" baseline="0" dirty="0"/>
              <a:t>För Länssjukhus ligger Blekinge sjukhus högst kronor per </a:t>
            </a:r>
            <a:r>
              <a:rPr lang="sv-SE" baseline="0" dirty="0" err="1"/>
              <a:t>Drg</a:t>
            </a:r>
            <a:r>
              <a:rPr lang="sv-SE" baseline="0" dirty="0"/>
              <a:t> och </a:t>
            </a:r>
            <a:r>
              <a:rPr lang="sv-SE" baseline="0" dirty="0" err="1"/>
              <a:t>St</a:t>
            </a:r>
            <a:r>
              <a:rPr lang="sv-SE" baseline="0" dirty="0"/>
              <a:t> Göran ligger lägst.</a:t>
            </a:r>
          </a:p>
          <a:p>
            <a:pPr marL="0" indent="0">
              <a:buFont typeface="Arial" panose="020B0604020202020204" pitchFamily="34" charset="0"/>
              <a:buNone/>
            </a:pPr>
            <a:r>
              <a:rPr lang="sv-SE" baseline="0" dirty="0"/>
              <a:t>För Öppenvårdens länsdelssjukhus ligger Oskarshamns sjukhus högst på kronor per </a:t>
            </a:r>
            <a:r>
              <a:rPr lang="sv-SE" baseline="0" dirty="0" err="1"/>
              <a:t>drg</a:t>
            </a:r>
            <a:r>
              <a:rPr lang="sv-SE" baseline="0" dirty="0"/>
              <a:t> och Finspång ligger lägst</a:t>
            </a:r>
          </a:p>
          <a:p>
            <a:pPr marL="0" indent="0">
              <a:buFont typeface="Arial" panose="020B0604020202020204" pitchFamily="34" charset="0"/>
              <a:buNone/>
            </a:pPr>
            <a:r>
              <a:rPr lang="sv-SE" baseline="0" dirty="0"/>
              <a:t>Och länssjukhus ligger Blekinge sjukhus höst per kronor per </a:t>
            </a:r>
            <a:r>
              <a:rPr lang="sv-SE" baseline="0" dirty="0" err="1"/>
              <a:t>drg</a:t>
            </a:r>
            <a:r>
              <a:rPr lang="sv-SE" baseline="0" dirty="0"/>
              <a:t> och Nyköping ligger lägst.</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11</a:t>
            </a:fld>
            <a:endParaRPr lang="sv-SE"/>
          </a:p>
        </p:txBody>
      </p:sp>
    </p:spTree>
    <p:extLst>
      <p:ext uri="{BB962C8B-B14F-4D97-AF65-F5344CB8AC3E}">
        <p14:creationId xmlns:p14="http://schemas.microsoft.com/office/powerpoint/2010/main" val="63361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 Medelvårdtiden innerfall för Kiruna och Piteå sjukhus har gått från 3,9 till 3,8  samt till 4,4 från 4,5 jämfört med föregående år. </a:t>
            </a:r>
          </a:p>
          <a:p>
            <a:r>
              <a:rPr lang="sv-SE" baseline="0" dirty="0"/>
              <a:t>Gällivare har minskat medelvårdtiden från 3,0 till 2,9 och Kalix har minskat medelvårdtiden från 5,0 till 4,7</a:t>
            </a:r>
          </a:p>
          <a:p>
            <a:r>
              <a:rPr lang="sv-SE" baseline="0" dirty="0"/>
              <a:t>Sunderbyn ligger på samma medelvårdtid som föregående år (3,6)</a:t>
            </a:r>
          </a:p>
          <a:p>
            <a:endParaRPr lang="sv-SE" baseline="0" dirty="0"/>
          </a:p>
          <a:p>
            <a:r>
              <a:rPr lang="sv-SE" baseline="0" dirty="0"/>
              <a:t>Medelvårdtiden gällande ytterfall har ökat på samtliga sjukhus exklusive Kalix där medelvårdtiden har minskat marginellt från 15,6 till 15,5. Detta beror troligen på Covid-19 under 2020.</a:t>
            </a:r>
          </a:p>
          <a:p>
            <a:endParaRPr lang="sv-SE" baseline="0" dirty="0"/>
          </a:p>
          <a:p>
            <a:r>
              <a:rPr lang="sv-SE" baseline="0" dirty="0"/>
              <a:t>För Innerfallen för länsdelssjukhus ligger Finspång högst på 6,1 i medelvårdtid och Oskarshamn lägst på 2,8. För länssjukhusen ligger </a:t>
            </a:r>
            <a:r>
              <a:rPr lang="sv-SE" baseline="0" dirty="0" err="1"/>
              <a:t>vrinnervi</a:t>
            </a:r>
            <a:r>
              <a:rPr lang="sv-SE" baseline="0" dirty="0"/>
              <a:t> sjukhus lägst på 2,5 i medelvårdtid och Södra Älvsborg högst på</a:t>
            </a:r>
          </a:p>
          <a:p>
            <a:pPr marL="0" indent="0">
              <a:buFont typeface="Arial" panose="020B0604020202020204" pitchFamily="34" charset="0"/>
              <a:buNone/>
            </a:pPr>
            <a:r>
              <a:rPr lang="sv-SE" baseline="0" dirty="0"/>
              <a:t>För Ytterfall ligger Länsdelssjukhus ligger Finspång högst med 21,4 i medelvårdtid och Gällivare på lägst med 8,2</a:t>
            </a:r>
          </a:p>
          <a:p>
            <a:pPr marL="0" indent="0">
              <a:buFont typeface="Arial" panose="020B0604020202020204" pitchFamily="34" charset="0"/>
              <a:buNone/>
            </a:pPr>
            <a:r>
              <a:rPr lang="sv-SE" baseline="0" dirty="0"/>
              <a:t>Och för Länssjukhus ligger Växjö högst med 20,6 i medelvårdtid och Ystad lägst med 10,6 i medelvårdtid.</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12</a:t>
            </a:fld>
            <a:endParaRPr lang="sv-SE"/>
          </a:p>
        </p:txBody>
      </p:sp>
    </p:spTree>
    <p:extLst>
      <p:ext uri="{BB962C8B-B14F-4D97-AF65-F5344CB8AC3E}">
        <p14:creationId xmlns:p14="http://schemas.microsoft.com/office/powerpoint/2010/main" val="223763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Lotta</a:t>
            </a:r>
            <a:r>
              <a:rPr lang="sv-SE" sz="1200" b="1" i="1" u="none" strike="noStrike" kern="1200" baseline="0" dirty="0">
                <a:solidFill>
                  <a:schemeClr val="tx1"/>
                </a:solidFill>
                <a:latin typeface="+mn-lt"/>
                <a:ea typeface="+mn-ea"/>
                <a:cs typeface="+mn-cs"/>
              </a:rPr>
              <a:t> DRG-poäng </a:t>
            </a:r>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(DRG-vikt) </a:t>
            </a:r>
            <a:r>
              <a:rPr lang="sv-SE" sz="1200" b="0" i="0" u="none" strike="noStrike" kern="1200" baseline="0" dirty="0">
                <a:solidFill>
                  <a:schemeClr val="tx1"/>
                </a:solidFill>
                <a:latin typeface="+mn-lt"/>
                <a:ea typeface="+mn-ea"/>
                <a:cs typeface="+mn-cs"/>
              </a:rPr>
              <a:t>är ett relativt mått på vård- och behandlingskostnaden för en genomsnittspatient i varje DRG-grupp. Högre DRG-vikt indikerar större kostnader. Kostnad per producerad DRG-poäng inom somatisk slutenvård i Norrbotten har under flera år legat på en nivå som är högre än rikets. År 2020 låg </a:t>
            </a:r>
            <a:r>
              <a:rPr lang="sv-SE" sz="1200" b="0" i="0" u="none" strike="noStrike" kern="1200" baseline="0" dirty="0" err="1">
                <a:solidFill>
                  <a:schemeClr val="tx1"/>
                </a:solidFill>
                <a:latin typeface="+mn-lt"/>
                <a:ea typeface="+mn-ea"/>
                <a:cs typeface="+mn-cs"/>
              </a:rPr>
              <a:t>Reg-ion</a:t>
            </a:r>
            <a:r>
              <a:rPr lang="sv-SE" sz="1200" b="0" i="0" u="none" strike="noStrike" kern="1200" baseline="0" dirty="0">
                <a:solidFill>
                  <a:schemeClr val="tx1"/>
                </a:solidFill>
                <a:latin typeface="+mn-lt"/>
                <a:ea typeface="+mn-ea"/>
                <a:cs typeface="+mn-cs"/>
              </a:rPr>
              <a:t> Norrbotten 2,0 procent högre än genomsnittskostnaden för läns- och länsdelssjukhus i den nationella KPP-databasen, vilket är en förbättring jämfört med föregående år då Norrbotten låg 5,9 procent högre än riket.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latin typeface="+mn-lt"/>
                <a:ea typeface="+mn-ea"/>
                <a:cs typeface="+mn-cs"/>
              </a:rPr>
              <a:t>Kostnaden per producerad DRG på Sunderby sjukhus är 2,0 (9,6 procent </a:t>
            </a:r>
            <a:r>
              <a:rPr lang="sv-SE" sz="1200" b="0" i="0" u="none" strike="noStrike" kern="1200" baseline="0" dirty="0" err="1">
                <a:solidFill>
                  <a:schemeClr val="tx1"/>
                </a:solidFill>
                <a:latin typeface="+mn-lt"/>
                <a:ea typeface="+mn-ea"/>
                <a:cs typeface="+mn-cs"/>
              </a:rPr>
              <a:t>fg</a:t>
            </a:r>
            <a:r>
              <a:rPr lang="sv-SE" sz="1200" b="0" i="0" u="none" strike="noStrike" kern="1200" baseline="0" dirty="0">
                <a:solidFill>
                  <a:schemeClr val="tx1"/>
                </a:solidFill>
                <a:latin typeface="+mn-lt"/>
                <a:ea typeface="+mn-ea"/>
                <a:cs typeface="+mn-cs"/>
              </a:rPr>
              <a:t> år) procent högre än snittet för riket inom somatisk slutenvård.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latin typeface="+mn-lt"/>
                <a:ea typeface="+mn-ea"/>
                <a:cs typeface="+mn-cs"/>
              </a:rPr>
              <a:t>Kiruna och Gällivare sjukhus ligger högre än snittet för riket i somatisk slutenvård och Piteå och Kalix sjukhus ligger lägre än rikssnittet för kostnad per producerad DRG inom somatisk slutenvård.</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13</a:t>
            </a:fld>
            <a:endParaRPr lang="sv-SE"/>
          </a:p>
        </p:txBody>
      </p:sp>
    </p:spTree>
    <p:extLst>
      <p:ext uri="{BB962C8B-B14F-4D97-AF65-F5344CB8AC3E}">
        <p14:creationId xmlns:p14="http://schemas.microsoft.com/office/powerpoint/2010/main" val="1265058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a:solidFill>
                  <a:srgbClr val="155697"/>
                </a:solidFill>
              </a:rPr>
              <a:t>Skapa ny sida</a:t>
            </a:r>
          </a:p>
          <a:p>
            <a:pPr marL="285750" indent="-285750">
              <a:spcBef>
                <a:spcPts val="160"/>
              </a:spcBef>
            </a:pPr>
            <a:r>
              <a:rPr lang="sv-SE" sz="1200" b="0" u="none" kern="0" dirty="0"/>
              <a:t>I menyn </a:t>
            </a:r>
            <a:r>
              <a:rPr lang="sv-SE" sz="1200" b="1" u="none" kern="0" dirty="0"/>
              <a:t>Start</a:t>
            </a:r>
            <a:r>
              <a:rPr lang="sv-SE" sz="1200" b="1" u="none" kern="0" baseline="0" dirty="0"/>
              <a:t> </a:t>
            </a:r>
            <a:r>
              <a:rPr lang="sv-SE" sz="1200" b="0" u="none" kern="0" baseline="0" dirty="0"/>
              <a:t>hittar du</a:t>
            </a:r>
            <a:r>
              <a:rPr lang="sv-SE" sz="1200" b="1" u="none" kern="0" baseline="0" dirty="0"/>
              <a:t> </a:t>
            </a:r>
            <a:r>
              <a:rPr lang="sv-SE" sz="1200" b="0" i="1" u="none" kern="0" baseline="0" dirty="0"/>
              <a:t>Ny bild</a:t>
            </a:r>
            <a:r>
              <a:rPr lang="sv-SE" sz="1200" b="0" u="none" kern="0" baseline="0" dirty="0"/>
              <a:t>.</a:t>
            </a:r>
            <a:r>
              <a:rPr lang="sv-SE" sz="1200" b="0" u="none" kern="0" dirty="0"/>
              <a:t> </a:t>
            </a:r>
          </a:p>
          <a:p>
            <a:pPr marL="285750" indent="-285750">
              <a:spcBef>
                <a:spcPts val="160"/>
              </a:spcBef>
            </a:pPr>
            <a:r>
              <a:rPr lang="sv-SE" sz="1200" i="0" u="none" kern="0" dirty="0"/>
              <a:t>Klicka på pilen</a:t>
            </a:r>
            <a:r>
              <a:rPr lang="sv-SE" sz="1200" i="0" u="none" kern="0" baseline="0" dirty="0"/>
              <a:t> och välj den </a:t>
            </a:r>
            <a:r>
              <a:rPr lang="sv-SE" sz="1200" i="0" u="none" kern="0" baseline="0" dirty="0" err="1"/>
              <a:t>sidmall</a:t>
            </a:r>
            <a:r>
              <a:rPr lang="sv-SE" sz="1200" i="0" u="none" kern="0" baseline="0" dirty="0"/>
              <a:t> du behöver.</a:t>
            </a:r>
            <a:endParaRPr lang="sv-SE" sz="1400" i="0" u="none" kern="0" baseline="0" dirty="0"/>
          </a:p>
          <a:p>
            <a:endParaRPr lang="sv-SE" sz="1400" i="0" u="none" kern="0" baseline="0" dirty="0"/>
          </a:p>
          <a:p>
            <a:endParaRPr lang="sv-SE" sz="1400" i="0" u="none" kern="0" baseline="0" dirty="0"/>
          </a:p>
          <a:p>
            <a:endParaRPr lang="sv-SE" sz="1400" i="0" u="none" kern="0" baseline="0" dirty="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endParaRPr lang="sv-SE" sz="1400" kern="0" dirty="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a:t>Våra nya mallar</a:t>
            </a:r>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a:t>Markera den sida i presentationen som du </a:t>
            </a:r>
            <a:br>
              <a:rPr lang="sv-SE" sz="1200" b="0" u="none" kern="0" dirty="0"/>
            </a:br>
            <a:r>
              <a:rPr lang="sv-SE" sz="1200" b="0" u="none" kern="0" dirty="0"/>
              <a:t>vill byta </a:t>
            </a:r>
            <a:r>
              <a:rPr lang="sv-SE" sz="1200" b="0" u="none" kern="0" dirty="0" err="1"/>
              <a:t>sidmall</a:t>
            </a:r>
            <a:r>
              <a:rPr lang="sv-SE" sz="1200" b="0" u="none" kern="0" dirty="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a:t>Gå</a:t>
            </a:r>
            <a:r>
              <a:rPr lang="sv-SE" sz="1200" b="0" u="none" kern="0" baseline="0" dirty="0"/>
              <a:t> upp till menyn </a:t>
            </a:r>
            <a:r>
              <a:rPr lang="sv-SE" sz="1200" b="1" u="none" kern="0" dirty="0"/>
              <a:t>Start</a:t>
            </a:r>
            <a:r>
              <a:rPr lang="sv-SE" sz="1200" b="1" u="none" kern="0" baseline="0" dirty="0"/>
              <a:t> </a:t>
            </a:r>
            <a:r>
              <a:rPr lang="sv-SE" sz="1200" b="0" u="none" kern="0" baseline="0" dirty="0"/>
              <a:t>och välj</a:t>
            </a:r>
            <a:r>
              <a:rPr lang="sv-SE" sz="1200" b="1" u="none" kern="0" baseline="0" dirty="0"/>
              <a:t> </a:t>
            </a:r>
            <a:r>
              <a:rPr lang="sv-SE" sz="1200" b="0" i="1" u="none" kern="0" baseline="0" dirty="0"/>
              <a:t>Layout</a:t>
            </a:r>
            <a:r>
              <a:rPr lang="sv-SE" sz="1200" b="0" u="none" kern="0" baseline="0" dirty="0"/>
              <a:t>.</a:t>
            </a:r>
            <a:r>
              <a:rPr lang="sv-SE" sz="1200" b="0" u="none" kern="0" dirty="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a:p>
        </p:txBody>
      </p:sp>
    </p:spTree>
    <p:extLst>
      <p:ext uri="{BB962C8B-B14F-4D97-AF65-F5344CB8AC3E}">
        <p14:creationId xmlns:p14="http://schemas.microsoft.com/office/powerpoint/2010/main" val="385185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22939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3"/>
            <a:ext cx="5978096" cy="3033209"/>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24455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27367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a:t>Klicka här för att ändra format</a:t>
            </a:r>
            <a:endParaRPr lang="sv-SE" dirty="0"/>
          </a:p>
        </p:txBody>
      </p:sp>
      <p:sp>
        <p:nvSpPr>
          <p:cNvPr id="5" name="Platshållare för innehåll 2"/>
          <p:cNvSpPr>
            <a:spLocks noGrp="1"/>
          </p:cNvSpPr>
          <p:nvPr>
            <p:ph sz="half" idx="1"/>
          </p:nvPr>
        </p:nvSpPr>
        <p:spPr>
          <a:xfrm>
            <a:off x="525982" y="465857"/>
            <a:ext cx="4879497" cy="3882306"/>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innehåll 2"/>
          <p:cNvSpPr>
            <a:spLocks noGrp="1"/>
          </p:cNvSpPr>
          <p:nvPr>
            <p:ph sz="half" idx="10"/>
          </p:nvPr>
        </p:nvSpPr>
        <p:spPr>
          <a:xfrm>
            <a:off x="5494492" y="1065563"/>
            <a:ext cx="3212538" cy="3282600"/>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96101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ctr"/>
          <a:lstStyle>
            <a:lvl1pPr>
              <a:defRPr sz="2400" b="1">
                <a:solidFill>
                  <a:srgbClr val="0070C0"/>
                </a:solidFill>
              </a:defRPr>
            </a:lvl1pPr>
          </a:lstStyle>
          <a:p>
            <a:r>
              <a:rPr lang="sv-SE"/>
              <a:t>Klicka här för att ändra format</a:t>
            </a:r>
            <a:endParaRPr lang="sv-SE" dirty="0"/>
          </a:p>
        </p:txBody>
      </p:sp>
      <p:sp>
        <p:nvSpPr>
          <p:cNvPr id="10" name="Platshållare för bild 9"/>
          <p:cNvSpPr>
            <a:spLocks noGrp="1"/>
          </p:cNvSpPr>
          <p:nvPr>
            <p:ph type="pic" sz="quarter" idx="13"/>
          </p:nvPr>
        </p:nvSpPr>
        <p:spPr>
          <a:xfrm>
            <a:off x="0" y="0"/>
            <a:ext cx="2857500" cy="4605868"/>
          </a:xfrm>
          <a:prstGeom prst="rect">
            <a:avLst/>
          </a:prstGeom>
        </p:spPr>
        <p:txBody>
          <a:bodyPr/>
          <a:lstStyle>
            <a:lvl1pPr>
              <a:defRPr/>
            </a:lvl1pPr>
          </a:lstStyle>
          <a:p>
            <a:r>
              <a:rPr lang="sv-SE"/>
              <a:t>Klicka på ikonen för att lägga till en bild</a:t>
            </a:r>
            <a:endParaRPr lang="sv-SE" dirty="0"/>
          </a:p>
        </p:txBody>
      </p:sp>
      <p:sp>
        <p:nvSpPr>
          <p:cNvPr id="6" name="Platshållare för innehåll 2"/>
          <p:cNvSpPr>
            <a:spLocks noGrp="1"/>
          </p:cNvSpPr>
          <p:nvPr>
            <p:ph sz="half" idx="10"/>
          </p:nvPr>
        </p:nvSpPr>
        <p:spPr>
          <a:xfrm>
            <a:off x="3234389" y="1216319"/>
            <a:ext cx="5300190" cy="313184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425769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22899"/>
            <a:ext cx="7550022" cy="742660"/>
          </a:xfrm>
          <a:prstGeom prst="rect">
            <a:avLst/>
          </a:prstGeom>
        </p:spPr>
        <p:txBody>
          <a:bodyPr anchor="ctr" anchorCtr="0"/>
          <a:lstStyle>
            <a:lvl1pPr algn="l">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1" y="1232439"/>
            <a:ext cx="3557174" cy="3094396"/>
          </a:xfrm>
          <a:prstGeom prst="rect">
            <a:avLst/>
          </a:prstGeom>
        </p:spPr>
        <p:txBody>
          <a:bodyPr/>
          <a:lstStyle>
            <a:lvl1pPr>
              <a:lnSpc>
                <a:spcPct val="80000"/>
              </a:lnSpc>
              <a:defRPr/>
            </a:lvl1pPr>
          </a:lstStyle>
          <a:p>
            <a:pPr lvl="0"/>
            <a:r>
              <a:rPr lang="sv-SE"/>
              <a:t>Klicka här för att ändra format på bakgrundstexten</a:t>
            </a:r>
          </a:p>
        </p:txBody>
      </p:sp>
      <p:cxnSp>
        <p:nvCxnSpPr>
          <p:cNvPr id="11" name="Straight Connector 10"/>
          <p:cNvCxnSpPr/>
          <p:nvPr userDrawn="1"/>
        </p:nvCxnSpPr>
        <p:spPr bwMode="auto">
          <a:xfrm flipH="1">
            <a:off x="4434107" y="1259302"/>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32439"/>
            <a:ext cx="3557174" cy="3094396"/>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a:t>Klicka här för att ändra format på bakgrundstexten</a:t>
            </a:r>
          </a:p>
        </p:txBody>
      </p:sp>
      <p:sp>
        <p:nvSpPr>
          <p:cNvPr id="7" name="Content Placeholder 2"/>
          <p:cNvSpPr>
            <a:spLocks noGrp="1"/>
          </p:cNvSpPr>
          <p:nvPr>
            <p:ph sz="half" idx="12"/>
          </p:nvPr>
        </p:nvSpPr>
        <p:spPr>
          <a:xfrm>
            <a:off x="4555069" y="1648910"/>
            <a:ext cx="3690650" cy="2699253"/>
          </a:xfrm>
          <a:prstGeom prst="rect">
            <a:avLst/>
          </a:prstGeom>
        </p:spPr>
        <p:txBody>
          <a:bodyPr/>
          <a:lstStyle>
            <a:lvl1pPr>
              <a:lnSpc>
                <a:spcPct val="80000"/>
              </a:lnSpc>
              <a:defRPr/>
            </a:lvl1pPr>
          </a:lstStyle>
          <a:p>
            <a:pPr lvl="0"/>
            <a:r>
              <a:rPr lang="sv-SE"/>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1" name="Rak 10"/>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35366"/>
            <a:ext cx="5486400" cy="603250"/>
          </a:xfrm>
          <a:prstGeom prst="rect">
            <a:avLst/>
          </a:prstGeom>
        </p:spPr>
        <p:txBody>
          <a:bodyPr anchor="t" anchorCtr="0"/>
          <a:lstStyle>
            <a:lvl1pPr marL="0" indent="0">
              <a:lnSpc>
                <a:spcPct val="110000"/>
              </a:lnSpc>
              <a:buNone/>
              <a:defRPr/>
            </a:lvl1pPr>
          </a:lstStyle>
          <a:p>
            <a:pPr lvl="0"/>
            <a:r>
              <a:rPr lang="sv-SE"/>
              <a:t>Klicka här för att ändra format på bakgrundstexten</a:t>
            </a:r>
          </a:p>
        </p:txBody>
      </p:sp>
      <p:sp>
        <p:nvSpPr>
          <p:cNvPr id="5" name="Title 1"/>
          <p:cNvSpPr>
            <a:spLocks noGrp="1"/>
          </p:cNvSpPr>
          <p:nvPr>
            <p:ph type="title"/>
          </p:nvPr>
        </p:nvSpPr>
        <p:spPr>
          <a:xfrm>
            <a:off x="1792288" y="3306737"/>
            <a:ext cx="5486400" cy="425450"/>
          </a:xfrm>
          <a:prstGeom prst="rect">
            <a:avLst/>
          </a:prstGeom>
        </p:spPr>
        <p:txBody>
          <a:bodyPr anchor="b" anchorCtr="0"/>
          <a:lstStyle>
            <a:lvl1pPr>
              <a:defRPr sz="1600" b="1"/>
            </a:lvl1pPr>
          </a:lstStyle>
          <a:p>
            <a:r>
              <a:rPr lang="sv-SE"/>
              <a:t>Klicka här för att ändra format</a:t>
            </a:r>
            <a:endParaRPr lang="sv-SE" dirty="0"/>
          </a:p>
        </p:txBody>
      </p:sp>
      <p:sp>
        <p:nvSpPr>
          <p:cNvPr id="6" name="Content Placeholder 2"/>
          <p:cNvSpPr>
            <a:spLocks noGrp="1"/>
          </p:cNvSpPr>
          <p:nvPr>
            <p:ph sz="half" idx="1"/>
          </p:nvPr>
        </p:nvSpPr>
        <p:spPr>
          <a:xfrm>
            <a:off x="1809276" y="330198"/>
            <a:ext cx="5455123" cy="2929834"/>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9619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br>
              <a:rPr lang="sv-SE" sz="600" dirty="0">
                <a:solidFill>
                  <a:srgbClr val="969696"/>
                </a:solidFill>
              </a:rPr>
            </a:br>
            <a:endParaRPr lang="sv-SE" sz="600" dirty="0">
              <a:solidFill>
                <a:srgbClr val="969696"/>
              </a:solidFill>
            </a:endParaRPr>
          </a:p>
        </p:txBody>
      </p:sp>
      <p:grpSp>
        <p:nvGrpSpPr>
          <p:cNvPr id="4" name="Grupp 3"/>
          <p:cNvGrpSpPr/>
          <p:nvPr/>
        </p:nvGrpSpPr>
        <p:grpSpPr>
          <a:xfrm>
            <a:off x="0" y="4609898"/>
            <a:ext cx="9148590" cy="542069"/>
            <a:chOff x="16894" y="4623978"/>
            <a:chExt cx="9127106" cy="542069"/>
          </a:xfrm>
        </p:grpSpPr>
        <p:pic>
          <p:nvPicPr>
            <p:cNvPr id="5" name="Picture 8" descr="bakgr_bl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94" y="4623978"/>
              <a:ext cx="9127106" cy="54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04212" y="4761855"/>
              <a:ext cx="1407810" cy="211286"/>
            </a:xfrm>
            <a:prstGeom prst="rect">
              <a:avLst/>
            </a:prstGeom>
          </p:spPr>
        </p:pic>
      </p:grpSp>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Lst>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600" y="1333500"/>
            <a:ext cx="8077199" cy="1451220"/>
          </a:xfrm>
        </p:spPr>
        <p:txBody>
          <a:bodyPr/>
          <a:lstStyle/>
          <a:p>
            <a:pPr algn="ctr"/>
            <a:r>
              <a:rPr lang="sv-SE" sz="3200" dirty="0"/>
              <a:t>KPP år 2020 jämfört med riket</a:t>
            </a:r>
          </a:p>
        </p:txBody>
      </p:sp>
    </p:spTree>
    <p:extLst>
      <p:ext uri="{BB962C8B-B14F-4D97-AF65-F5344CB8AC3E}">
        <p14:creationId xmlns:p14="http://schemas.microsoft.com/office/powerpoint/2010/main" val="81246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6005488" y="337376"/>
            <a:ext cx="3003396" cy="1477328"/>
          </a:xfrm>
          <a:prstGeom prst="rect">
            <a:avLst/>
          </a:prstGeom>
          <a:noFill/>
        </p:spPr>
        <p:txBody>
          <a:bodyPr wrap="square" rtlCol="0">
            <a:spAutoFit/>
          </a:bodyPr>
          <a:lstStyle/>
          <a:p>
            <a:r>
              <a:rPr lang="sv-SE" sz="1200" dirty="0"/>
              <a:t>2020 var Region Norrbotten totalkostnader för somatisk öppen och slutenvård ca 3,6 miljarder kronor: varav innerfall 2 986 mnkr, 83% och ytterfall 623 mnkr, 17%</a:t>
            </a:r>
          </a:p>
          <a:p>
            <a:endParaRPr lang="sv-SE" sz="1200" dirty="0"/>
          </a:p>
          <a:p>
            <a:endParaRPr lang="sv-SE" dirty="0"/>
          </a:p>
        </p:txBody>
      </p:sp>
      <p:sp>
        <p:nvSpPr>
          <p:cNvPr id="10" name="Rektangel 9"/>
          <p:cNvSpPr/>
          <p:nvPr/>
        </p:nvSpPr>
        <p:spPr>
          <a:xfrm>
            <a:off x="6005488" y="1875873"/>
            <a:ext cx="2650832" cy="646331"/>
          </a:xfrm>
          <a:prstGeom prst="rect">
            <a:avLst/>
          </a:prstGeom>
        </p:spPr>
        <p:txBody>
          <a:bodyPr wrap="square">
            <a:spAutoFit/>
          </a:bodyPr>
          <a:lstStyle/>
          <a:p>
            <a:r>
              <a:rPr lang="sv-SE" sz="1200" dirty="0"/>
              <a:t>Kostnaderna för somatisk öppen och slutenvård har minskat med 1,1 procent jmf med 2019</a:t>
            </a:r>
          </a:p>
        </p:txBody>
      </p:sp>
      <p:sp>
        <p:nvSpPr>
          <p:cNvPr id="7" name="textruta 6"/>
          <p:cNvSpPr txBox="1"/>
          <p:nvPr/>
        </p:nvSpPr>
        <p:spPr>
          <a:xfrm>
            <a:off x="6005488" y="2539023"/>
            <a:ext cx="2490812" cy="1938992"/>
          </a:xfrm>
          <a:prstGeom prst="rect">
            <a:avLst/>
          </a:prstGeom>
          <a:noFill/>
        </p:spPr>
        <p:txBody>
          <a:bodyPr wrap="square" rtlCol="0">
            <a:spAutoFit/>
          </a:bodyPr>
          <a:lstStyle/>
          <a:p>
            <a:r>
              <a:rPr lang="sv-SE" sz="1200" dirty="0"/>
              <a:t>Kostnadsökning ses för </a:t>
            </a:r>
            <a:r>
              <a:rPr lang="sv-SE" sz="1200" dirty="0" err="1"/>
              <a:t>ytterfall</a:t>
            </a:r>
            <a:r>
              <a:rPr lang="sv-SE" sz="1200" dirty="0"/>
              <a:t> i somatisk slutenvård  </a:t>
            </a:r>
          </a:p>
          <a:p>
            <a:endParaRPr lang="sv-SE" sz="1200" dirty="0"/>
          </a:p>
          <a:p>
            <a:r>
              <a:rPr lang="sv-SE" sz="1200" dirty="0"/>
              <a:t>Kostnadsminskning ses för öppenvårdsbesök jmf med 2019, inner- och </a:t>
            </a:r>
            <a:r>
              <a:rPr lang="sv-SE" sz="1200" dirty="0" err="1"/>
              <a:t>ytterfall</a:t>
            </a:r>
            <a:endParaRPr lang="sv-SE" sz="1200" dirty="0"/>
          </a:p>
          <a:p>
            <a:endParaRPr lang="sv-SE" sz="1200" dirty="0"/>
          </a:p>
          <a:p>
            <a:r>
              <a:rPr lang="sv-SE" sz="1200" dirty="0"/>
              <a:t>Antalet öppenvårdsbesök och vårdtillfällen har minskat jmf med 2019.I (Inner- och </a:t>
            </a:r>
            <a:r>
              <a:rPr lang="sv-SE" sz="1200" dirty="0" err="1"/>
              <a:t>ytterfall</a:t>
            </a:r>
            <a:r>
              <a:rPr lang="sv-SE" sz="1200" dirty="0"/>
              <a:t>)</a:t>
            </a:r>
          </a:p>
        </p:txBody>
      </p:sp>
      <p:pic>
        <p:nvPicPr>
          <p:cNvPr id="2" name="Bildobjekt 1"/>
          <p:cNvPicPr>
            <a:picLocks noChangeAspect="1"/>
          </p:cNvPicPr>
          <p:nvPr/>
        </p:nvPicPr>
        <p:blipFill>
          <a:blip r:embed="rId3"/>
          <a:stretch>
            <a:fillRect/>
          </a:stretch>
        </p:blipFill>
        <p:spPr>
          <a:xfrm>
            <a:off x="115144" y="202445"/>
            <a:ext cx="5295056" cy="3213741"/>
          </a:xfrm>
          <a:prstGeom prst="rect">
            <a:avLst/>
          </a:prstGeom>
        </p:spPr>
      </p:pic>
      <p:pic>
        <p:nvPicPr>
          <p:cNvPr id="5" name="Bildobjekt 4"/>
          <p:cNvPicPr>
            <a:picLocks noChangeAspect="1"/>
          </p:cNvPicPr>
          <p:nvPr/>
        </p:nvPicPr>
        <p:blipFill>
          <a:blip r:embed="rId4"/>
          <a:stretch>
            <a:fillRect/>
          </a:stretch>
        </p:blipFill>
        <p:spPr>
          <a:xfrm>
            <a:off x="115144" y="3572121"/>
            <a:ext cx="4401215" cy="894857"/>
          </a:xfrm>
          <a:prstGeom prst="rect">
            <a:avLst/>
          </a:prstGeom>
        </p:spPr>
      </p:pic>
      <p:sp>
        <p:nvSpPr>
          <p:cNvPr id="3" name="textruta 2"/>
          <p:cNvSpPr txBox="1"/>
          <p:nvPr/>
        </p:nvSpPr>
        <p:spPr>
          <a:xfrm>
            <a:off x="5972339" y="1439983"/>
            <a:ext cx="2557110" cy="369332"/>
          </a:xfrm>
          <a:prstGeom prst="rect">
            <a:avLst/>
          </a:prstGeom>
          <a:noFill/>
        </p:spPr>
        <p:txBody>
          <a:bodyPr wrap="none" rtlCol="0">
            <a:spAutoFit/>
          </a:bodyPr>
          <a:lstStyle/>
          <a:p>
            <a:r>
              <a:rPr lang="sv-SE" dirty="0"/>
              <a:t>2020 jmf med 2019 RN</a:t>
            </a:r>
          </a:p>
        </p:txBody>
      </p:sp>
    </p:spTree>
    <p:extLst>
      <p:ext uri="{BB962C8B-B14F-4D97-AF65-F5344CB8AC3E}">
        <p14:creationId xmlns:p14="http://schemas.microsoft.com/office/powerpoint/2010/main" val="138531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39988"/>
            <a:ext cx="5978095" cy="432679"/>
          </a:xfrm>
        </p:spPr>
        <p:txBody>
          <a:bodyPr/>
          <a:lstStyle/>
          <a:p>
            <a:r>
              <a:rPr lang="sv-SE" sz="2000" dirty="0"/>
              <a:t>Norrbotten i jämförelse med riket-</a:t>
            </a:r>
            <a:br>
              <a:rPr lang="sv-SE" sz="2000" dirty="0"/>
            </a:br>
            <a:r>
              <a:rPr lang="sv-SE" sz="2000" dirty="0"/>
              <a:t>somatisk vård, kr/DRG </a:t>
            </a:r>
            <a:endParaRPr lang="sv-SE" sz="2000" dirty="0">
              <a:solidFill>
                <a:srgbClr val="FF0000"/>
              </a:solidFill>
            </a:endParaRPr>
          </a:p>
        </p:txBody>
      </p:sp>
      <p:sp>
        <p:nvSpPr>
          <p:cNvPr id="11" name="textruta 10"/>
          <p:cNvSpPr txBox="1"/>
          <p:nvPr/>
        </p:nvSpPr>
        <p:spPr>
          <a:xfrm>
            <a:off x="1139447" y="1008840"/>
            <a:ext cx="2172676" cy="369332"/>
          </a:xfrm>
          <a:prstGeom prst="rect">
            <a:avLst/>
          </a:prstGeom>
          <a:noFill/>
          <a:ln>
            <a:solidFill>
              <a:schemeClr val="accent5">
                <a:lumMod val="60000"/>
                <a:lumOff val="40000"/>
              </a:schemeClr>
            </a:solidFill>
          </a:ln>
        </p:spPr>
        <p:txBody>
          <a:bodyPr wrap="square" rtlCol="0">
            <a:spAutoFit/>
          </a:bodyPr>
          <a:lstStyle/>
          <a:p>
            <a:pPr algn="r"/>
            <a:r>
              <a:rPr lang="sv-SE" sz="1600" dirty="0"/>
              <a:t>    Slutenvård</a:t>
            </a:r>
            <a:r>
              <a:rPr lang="sv-SE" dirty="0"/>
              <a:t>	</a:t>
            </a:r>
          </a:p>
        </p:txBody>
      </p:sp>
      <p:sp>
        <p:nvSpPr>
          <p:cNvPr id="13" name="textruta 12"/>
          <p:cNvSpPr txBox="1"/>
          <p:nvPr/>
        </p:nvSpPr>
        <p:spPr>
          <a:xfrm>
            <a:off x="5812572" y="1008840"/>
            <a:ext cx="2172676" cy="369332"/>
          </a:xfrm>
          <a:prstGeom prst="rect">
            <a:avLst/>
          </a:prstGeom>
          <a:noFill/>
          <a:ln>
            <a:solidFill>
              <a:schemeClr val="accent5">
                <a:lumMod val="60000"/>
                <a:lumOff val="40000"/>
              </a:schemeClr>
            </a:solidFill>
          </a:ln>
        </p:spPr>
        <p:txBody>
          <a:bodyPr wrap="square" rtlCol="0">
            <a:spAutoFit/>
          </a:bodyPr>
          <a:lstStyle/>
          <a:p>
            <a:pPr algn="r"/>
            <a:r>
              <a:rPr lang="sv-SE" sz="1600" dirty="0"/>
              <a:t>    Öppenvård</a:t>
            </a:r>
            <a:r>
              <a:rPr lang="sv-SE" dirty="0"/>
              <a:t>	</a:t>
            </a:r>
          </a:p>
        </p:txBody>
      </p:sp>
      <p:pic>
        <p:nvPicPr>
          <p:cNvPr id="3" name="Bildobjekt 2"/>
          <p:cNvPicPr>
            <a:picLocks noChangeAspect="1"/>
          </p:cNvPicPr>
          <p:nvPr/>
        </p:nvPicPr>
        <p:blipFill>
          <a:blip r:embed="rId3"/>
          <a:stretch>
            <a:fillRect/>
          </a:stretch>
        </p:blipFill>
        <p:spPr>
          <a:xfrm>
            <a:off x="139481" y="1472544"/>
            <a:ext cx="4442288" cy="2491480"/>
          </a:xfrm>
          <a:prstGeom prst="rect">
            <a:avLst/>
          </a:prstGeom>
        </p:spPr>
      </p:pic>
      <p:pic>
        <p:nvPicPr>
          <p:cNvPr id="4" name="Bildobjekt 3"/>
          <p:cNvPicPr>
            <a:picLocks noChangeAspect="1"/>
          </p:cNvPicPr>
          <p:nvPr/>
        </p:nvPicPr>
        <p:blipFill>
          <a:blip r:embed="rId4"/>
          <a:stretch>
            <a:fillRect/>
          </a:stretch>
        </p:blipFill>
        <p:spPr>
          <a:xfrm>
            <a:off x="4733086" y="1472544"/>
            <a:ext cx="4270587" cy="2491480"/>
          </a:xfrm>
          <a:prstGeom prst="rect">
            <a:avLst/>
          </a:prstGeom>
        </p:spPr>
      </p:pic>
    </p:spTree>
    <p:extLst>
      <p:ext uri="{BB962C8B-B14F-4D97-AF65-F5344CB8AC3E}">
        <p14:creationId xmlns:p14="http://schemas.microsoft.com/office/powerpoint/2010/main" val="18875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39988"/>
            <a:ext cx="5978095" cy="432679"/>
          </a:xfrm>
        </p:spPr>
        <p:txBody>
          <a:bodyPr/>
          <a:lstStyle/>
          <a:p>
            <a:r>
              <a:rPr lang="sv-SE" sz="2000" dirty="0"/>
              <a:t>Norrbotten i jämförelse med riket-</a:t>
            </a:r>
            <a:br>
              <a:rPr lang="sv-SE" sz="2000" dirty="0"/>
            </a:br>
            <a:r>
              <a:rPr lang="sv-SE" sz="2000" dirty="0"/>
              <a:t>Medelvårdtid</a:t>
            </a:r>
            <a:endParaRPr lang="sv-SE" sz="2000" dirty="0">
              <a:solidFill>
                <a:srgbClr val="FF0000"/>
              </a:solidFill>
            </a:endParaRPr>
          </a:p>
        </p:txBody>
      </p:sp>
      <p:sp>
        <p:nvSpPr>
          <p:cNvPr id="11" name="textruta 10"/>
          <p:cNvSpPr txBox="1"/>
          <p:nvPr/>
        </p:nvSpPr>
        <p:spPr>
          <a:xfrm>
            <a:off x="1240072" y="824174"/>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Innerfall</a:t>
            </a:r>
            <a:r>
              <a:rPr lang="sv-SE" dirty="0"/>
              <a:t>	</a:t>
            </a:r>
          </a:p>
        </p:txBody>
      </p:sp>
      <p:sp>
        <p:nvSpPr>
          <p:cNvPr id="13" name="textruta 12"/>
          <p:cNvSpPr txBox="1"/>
          <p:nvPr/>
        </p:nvSpPr>
        <p:spPr>
          <a:xfrm>
            <a:off x="6046097" y="824174"/>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Ytterfall</a:t>
            </a:r>
            <a:r>
              <a:rPr lang="sv-SE" dirty="0"/>
              <a:t>	</a:t>
            </a:r>
          </a:p>
        </p:txBody>
      </p:sp>
      <p:pic>
        <p:nvPicPr>
          <p:cNvPr id="3" name="Bildobjekt 2"/>
          <p:cNvPicPr>
            <a:picLocks noChangeAspect="1"/>
          </p:cNvPicPr>
          <p:nvPr/>
        </p:nvPicPr>
        <p:blipFill>
          <a:blip r:embed="rId3"/>
          <a:stretch>
            <a:fillRect/>
          </a:stretch>
        </p:blipFill>
        <p:spPr>
          <a:xfrm>
            <a:off x="222203" y="1345013"/>
            <a:ext cx="4208414" cy="2513256"/>
          </a:xfrm>
          <a:prstGeom prst="rect">
            <a:avLst/>
          </a:prstGeom>
        </p:spPr>
      </p:pic>
      <p:pic>
        <p:nvPicPr>
          <p:cNvPr id="5" name="Bildobjekt 4"/>
          <p:cNvPicPr>
            <a:picLocks noChangeAspect="1"/>
          </p:cNvPicPr>
          <p:nvPr/>
        </p:nvPicPr>
        <p:blipFill>
          <a:blip r:embed="rId4"/>
          <a:stretch>
            <a:fillRect/>
          </a:stretch>
        </p:blipFill>
        <p:spPr>
          <a:xfrm>
            <a:off x="4748483" y="1345013"/>
            <a:ext cx="4246928" cy="2536256"/>
          </a:xfrm>
          <a:prstGeom prst="rect">
            <a:avLst/>
          </a:prstGeom>
        </p:spPr>
      </p:pic>
    </p:spTree>
    <p:extLst>
      <p:ext uri="{BB962C8B-B14F-4D97-AF65-F5344CB8AC3E}">
        <p14:creationId xmlns:p14="http://schemas.microsoft.com/office/powerpoint/2010/main" val="64525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9496" y="257387"/>
            <a:ext cx="5978095" cy="548640"/>
          </a:xfrm>
        </p:spPr>
        <p:txBody>
          <a:bodyPr/>
          <a:lstStyle/>
          <a:p>
            <a:r>
              <a:rPr lang="sv-SE" sz="2000" dirty="0"/>
              <a:t>Norrbotten i jämförelse med riket-</a:t>
            </a:r>
            <a:br>
              <a:rPr lang="sv-SE" sz="2000" dirty="0"/>
            </a:br>
            <a:r>
              <a:rPr lang="sv-SE" sz="2000" dirty="0"/>
              <a:t>sluten somatisk vård, innerfall</a:t>
            </a:r>
          </a:p>
        </p:txBody>
      </p:sp>
      <p:sp>
        <p:nvSpPr>
          <p:cNvPr id="3" name="textruta 2"/>
          <p:cNvSpPr txBox="1"/>
          <p:nvPr/>
        </p:nvSpPr>
        <p:spPr>
          <a:xfrm>
            <a:off x="6705600" y="1849740"/>
            <a:ext cx="2266277" cy="615553"/>
          </a:xfrm>
          <a:prstGeom prst="rect">
            <a:avLst/>
          </a:prstGeom>
          <a:noFill/>
        </p:spPr>
        <p:txBody>
          <a:bodyPr wrap="square" rtlCol="0">
            <a:spAutoFit/>
          </a:bodyPr>
          <a:lstStyle/>
          <a:p>
            <a:r>
              <a:rPr lang="sv-SE" dirty="0"/>
              <a:t>+2,0 % över riket</a:t>
            </a:r>
          </a:p>
          <a:p>
            <a:r>
              <a:rPr lang="sv-SE" sz="1600" dirty="0"/>
              <a:t>(+5,9% </a:t>
            </a:r>
            <a:r>
              <a:rPr lang="sv-SE" sz="1600" dirty="0" err="1"/>
              <a:t>fg.år</a:t>
            </a:r>
            <a:r>
              <a:rPr lang="sv-SE" sz="1600" dirty="0"/>
              <a:t>)</a:t>
            </a:r>
          </a:p>
        </p:txBody>
      </p:sp>
      <p:pic>
        <p:nvPicPr>
          <p:cNvPr id="6" name="Bildobjekt 5"/>
          <p:cNvPicPr>
            <a:picLocks noChangeAspect="1"/>
          </p:cNvPicPr>
          <p:nvPr/>
        </p:nvPicPr>
        <p:blipFill>
          <a:blip r:embed="rId3"/>
          <a:stretch>
            <a:fillRect/>
          </a:stretch>
        </p:blipFill>
        <p:spPr>
          <a:xfrm>
            <a:off x="1354913" y="966658"/>
            <a:ext cx="5129014" cy="3260198"/>
          </a:xfrm>
          <a:prstGeom prst="rect">
            <a:avLst/>
          </a:prstGeom>
        </p:spPr>
      </p:pic>
    </p:spTree>
    <p:extLst>
      <p:ext uri="{BB962C8B-B14F-4D97-AF65-F5344CB8AC3E}">
        <p14:creationId xmlns:p14="http://schemas.microsoft.com/office/powerpoint/2010/main" val="28843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360727"/>
            <a:ext cx="5978095" cy="432679"/>
          </a:xfrm>
        </p:spPr>
        <p:txBody>
          <a:bodyPr/>
          <a:lstStyle/>
          <a:p>
            <a:r>
              <a:rPr lang="sv-SE" sz="2000" dirty="0"/>
              <a:t>Norrbotten i jämförelse med riket-</a:t>
            </a:r>
            <a:br>
              <a:rPr lang="sv-SE" sz="2000" dirty="0"/>
            </a:br>
            <a:r>
              <a:rPr lang="sv-SE" sz="2000" dirty="0"/>
              <a:t>öppen somatisk vård, innerfall</a:t>
            </a:r>
          </a:p>
        </p:txBody>
      </p:sp>
      <p:sp>
        <p:nvSpPr>
          <p:cNvPr id="3" name="textruta 2"/>
          <p:cNvSpPr txBox="1"/>
          <p:nvPr/>
        </p:nvSpPr>
        <p:spPr>
          <a:xfrm>
            <a:off x="6697785" y="1926522"/>
            <a:ext cx="1978545" cy="615553"/>
          </a:xfrm>
          <a:prstGeom prst="rect">
            <a:avLst/>
          </a:prstGeom>
          <a:noFill/>
        </p:spPr>
        <p:txBody>
          <a:bodyPr wrap="square" rtlCol="0">
            <a:spAutoFit/>
          </a:bodyPr>
          <a:lstStyle/>
          <a:p>
            <a:r>
              <a:rPr lang="sv-SE" dirty="0"/>
              <a:t>+ 6,1% över riket</a:t>
            </a:r>
          </a:p>
          <a:p>
            <a:r>
              <a:rPr lang="sv-SE" sz="1600" dirty="0"/>
              <a:t>(6,3% </a:t>
            </a:r>
            <a:r>
              <a:rPr lang="sv-SE" sz="1600" dirty="0" err="1"/>
              <a:t>fg.år</a:t>
            </a:r>
            <a:r>
              <a:rPr lang="sv-SE" sz="1600" dirty="0"/>
              <a:t>)</a:t>
            </a:r>
          </a:p>
        </p:txBody>
      </p:sp>
      <p:pic>
        <p:nvPicPr>
          <p:cNvPr id="7" name="Bildobjekt 6"/>
          <p:cNvPicPr>
            <a:picLocks noChangeAspect="1"/>
          </p:cNvPicPr>
          <p:nvPr/>
        </p:nvPicPr>
        <p:blipFill>
          <a:blip r:embed="rId3"/>
          <a:stretch>
            <a:fillRect/>
          </a:stretch>
        </p:blipFill>
        <p:spPr>
          <a:xfrm>
            <a:off x="1406676" y="1018309"/>
            <a:ext cx="4958038" cy="3233054"/>
          </a:xfrm>
          <a:prstGeom prst="rect">
            <a:avLst/>
          </a:prstGeom>
        </p:spPr>
      </p:pic>
    </p:spTree>
    <p:extLst>
      <p:ext uri="{BB962C8B-B14F-4D97-AF65-F5344CB8AC3E}">
        <p14:creationId xmlns:p14="http://schemas.microsoft.com/office/powerpoint/2010/main" val="177307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Kostnad per producerad DRG-poäng</a:t>
            </a:r>
            <a:br>
              <a:rPr lang="sv-SE" dirty="0"/>
            </a:br>
            <a:r>
              <a:rPr lang="sv-SE" dirty="0"/>
              <a:t>Somatisk slutenvård jämfört med riket</a:t>
            </a:r>
          </a:p>
        </p:txBody>
      </p:sp>
      <p:pic>
        <p:nvPicPr>
          <p:cNvPr id="5" name="Platshållare för innehåll 4"/>
          <p:cNvPicPr>
            <a:picLocks noGrp="1" noChangeAspect="1"/>
          </p:cNvPicPr>
          <p:nvPr>
            <p:ph sz="half" idx="1"/>
          </p:nvPr>
        </p:nvPicPr>
        <p:blipFill>
          <a:blip r:embed="rId3"/>
          <a:stretch>
            <a:fillRect/>
          </a:stretch>
        </p:blipFill>
        <p:spPr>
          <a:xfrm>
            <a:off x="2035136" y="1314450"/>
            <a:ext cx="5092779" cy="3033713"/>
          </a:xfrm>
          <a:prstGeom prst="rect">
            <a:avLst/>
          </a:prstGeom>
        </p:spPr>
      </p:pic>
    </p:spTree>
    <p:extLst>
      <p:ext uri="{BB962C8B-B14F-4D97-AF65-F5344CB8AC3E}">
        <p14:creationId xmlns:p14="http://schemas.microsoft.com/office/powerpoint/2010/main" val="313696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Kostnad per producerad DRG-poäng</a:t>
            </a:r>
            <a:br>
              <a:rPr lang="sv-SE" sz="2000" dirty="0"/>
            </a:br>
            <a:r>
              <a:rPr lang="sv-SE" sz="2000" dirty="0"/>
              <a:t>Somatisk öppenvård jämfört med riket</a:t>
            </a:r>
            <a:endParaRPr lang="sv-SE" dirty="0"/>
          </a:p>
        </p:txBody>
      </p:sp>
      <p:pic>
        <p:nvPicPr>
          <p:cNvPr id="4" name="Platshållare för innehåll 3"/>
          <p:cNvPicPr>
            <a:picLocks noGrp="1" noChangeAspect="1"/>
          </p:cNvPicPr>
          <p:nvPr>
            <p:ph sz="half" idx="1"/>
          </p:nvPr>
        </p:nvPicPr>
        <p:blipFill>
          <a:blip r:embed="rId3"/>
          <a:stretch>
            <a:fillRect/>
          </a:stretch>
        </p:blipFill>
        <p:spPr>
          <a:xfrm>
            <a:off x="2024634" y="1314450"/>
            <a:ext cx="5113783" cy="3033713"/>
          </a:xfrm>
          <a:prstGeom prst="rect">
            <a:avLst/>
          </a:prstGeom>
        </p:spPr>
      </p:pic>
    </p:spTree>
    <p:extLst>
      <p:ext uri="{BB962C8B-B14F-4D97-AF65-F5344CB8AC3E}">
        <p14:creationId xmlns:p14="http://schemas.microsoft.com/office/powerpoint/2010/main" val="154808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423387" y="721463"/>
            <a:ext cx="6559865" cy="3627434"/>
          </a:xfrm>
          <a:prstGeom prst="rect">
            <a:avLst/>
          </a:prstGeom>
        </p:spPr>
      </p:pic>
      <p:sp>
        <p:nvSpPr>
          <p:cNvPr id="2" name="Rubrik 1"/>
          <p:cNvSpPr>
            <a:spLocks noGrp="1"/>
          </p:cNvSpPr>
          <p:nvPr>
            <p:ph type="title"/>
          </p:nvPr>
        </p:nvSpPr>
        <p:spPr>
          <a:xfrm>
            <a:off x="1592723" y="360727"/>
            <a:ext cx="5978095" cy="432679"/>
          </a:xfrm>
        </p:spPr>
        <p:txBody>
          <a:bodyPr/>
          <a:lstStyle/>
          <a:p>
            <a:r>
              <a:rPr lang="sv-SE" sz="2000" dirty="0"/>
              <a:t>Norrbotten i jämförelse med riket-</a:t>
            </a:r>
            <a:br>
              <a:rPr lang="sv-SE" sz="2000" dirty="0"/>
            </a:br>
            <a:r>
              <a:rPr lang="sv-SE" sz="2000" dirty="0"/>
              <a:t>sluten somatisk vård, ytterfall</a:t>
            </a:r>
          </a:p>
        </p:txBody>
      </p:sp>
      <p:sp>
        <p:nvSpPr>
          <p:cNvPr id="6" name="textruta 5"/>
          <p:cNvSpPr txBox="1"/>
          <p:nvPr/>
        </p:nvSpPr>
        <p:spPr>
          <a:xfrm>
            <a:off x="6886296" y="2535180"/>
            <a:ext cx="2039815" cy="830997"/>
          </a:xfrm>
          <a:prstGeom prst="rect">
            <a:avLst/>
          </a:prstGeom>
          <a:noFill/>
        </p:spPr>
        <p:txBody>
          <a:bodyPr wrap="square" rtlCol="0">
            <a:spAutoFit/>
          </a:bodyPr>
          <a:lstStyle/>
          <a:p>
            <a:endParaRPr lang="sv-SE" sz="1200" dirty="0"/>
          </a:p>
          <a:p>
            <a:r>
              <a:rPr lang="sv-SE" sz="1200" dirty="0"/>
              <a:t>Snitt länsdelssjukhus 4,5%</a:t>
            </a:r>
          </a:p>
          <a:p>
            <a:r>
              <a:rPr lang="sv-SE" sz="1200" dirty="0"/>
              <a:t>Snitt länssjukhus 3,8%</a:t>
            </a:r>
          </a:p>
          <a:p>
            <a:endParaRPr lang="sv-SE" sz="1200" dirty="0"/>
          </a:p>
        </p:txBody>
      </p:sp>
      <p:sp>
        <p:nvSpPr>
          <p:cNvPr id="3" name="Ellips 2"/>
          <p:cNvSpPr/>
          <p:nvPr/>
        </p:nvSpPr>
        <p:spPr bwMode="auto">
          <a:xfrm>
            <a:off x="4930140" y="2484120"/>
            <a:ext cx="541020" cy="374227"/>
          </a:xfrm>
          <a:prstGeom prst="ellipse">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
        <p:nvSpPr>
          <p:cNvPr id="4" name="textruta 3"/>
          <p:cNvSpPr txBox="1"/>
          <p:nvPr/>
        </p:nvSpPr>
        <p:spPr>
          <a:xfrm>
            <a:off x="6886296" y="2431784"/>
            <a:ext cx="710451" cy="369332"/>
          </a:xfrm>
          <a:prstGeom prst="rect">
            <a:avLst/>
          </a:prstGeom>
          <a:noFill/>
        </p:spPr>
        <p:txBody>
          <a:bodyPr wrap="none" rtlCol="0">
            <a:spAutoFit/>
          </a:bodyPr>
          <a:lstStyle/>
          <a:p>
            <a:r>
              <a:rPr lang="sv-SE" dirty="0"/>
              <a:t>Riket</a:t>
            </a:r>
          </a:p>
        </p:txBody>
      </p:sp>
    </p:spTree>
    <p:extLst>
      <p:ext uri="{BB962C8B-B14F-4D97-AF65-F5344CB8AC3E}">
        <p14:creationId xmlns:p14="http://schemas.microsoft.com/office/powerpoint/2010/main" val="345995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360727"/>
            <a:ext cx="5978095" cy="432679"/>
          </a:xfrm>
        </p:spPr>
        <p:txBody>
          <a:bodyPr/>
          <a:lstStyle/>
          <a:p>
            <a:r>
              <a:rPr lang="sv-SE" sz="2000" dirty="0"/>
              <a:t>Norrbotten i jämförelse med riket-</a:t>
            </a:r>
            <a:br>
              <a:rPr lang="sv-SE" sz="2000" dirty="0"/>
            </a:br>
            <a:r>
              <a:rPr lang="sv-SE" sz="2000" dirty="0"/>
              <a:t>öppen somatisk vård, ytterfall</a:t>
            </a:r>
          </a:p>
        </p:txBody>
      </p:sp>
      <p:sp>
        <p:nvSpPr>
          <p:cNvPr id="6" name="textruta 5"/>
          <p:cNvSpPr txBox="1"/>
          <p:nvPr/>
        </p:nvSpPr>
        <p:spPr>
          <a:xfrm>
            <a:off x="6936894" y="2836039"/>
            <a:ext cx="2039815" cy="461665"/>
          </a:xfrm>
          <a:prstGeom prst="rect">
            <a:avLst/>
          </a:prstGeom>
          <a:noFill/>
        </p:spPr>
        <p:txBody>
          <a:bodyPr wrap="square" rtlCol="0">
            <a:spAutoFit/>
          </a:bodyPr>
          <a:lstStyle/>
          <a:p>
            <a:r>
              <a:rPr lang="sv-SE" sz="1200" dirty="0"/>
              <a:t>Snitt länssjukhus 2,4%</a:t>
            </a:r>
          </a:p>
          <a:p>
            <a:r>
              <a:rPr lang="sv-SE" sz="1200" dirty="0"/>
              <a:t>Snitt länsdelssjukhus 2,1%</a:t>
            </a:r>
          </a:p>
        </p:txBody>
      </p:sp>
      <p:pic>
        <p:nvPicPr>
          <p:cNvPr id="7" name="Bildobjekt 6"/>
          <p:cNvPicPr>
            <a:picLocks noChangeAspect="1"/>
          </p:cNvPicPr>
          <p:nvPr/>
        </p:nvPicPr>
        <p:blipFill>
          <a:blip r:embed="rId3"/>
          <a:stretch>
            <a:fillRect/>
          </a:stretch>
        </p:blipFill>
        <p:spPr>
          <a:xfrm>
            <a:off x="860040" y="876836"/>
            <a:ext cx="5938019" cy="3609145"/>
          </a:xfrm>
          <a:prstGeom prst="rect">
            <a:avLst/>
          </a:prstGeom>
        </p:spPr>
      </p:pic>
      <p:sp>
        <p:nvSpPr>
          <p:cNvPr id="5" name="Ellips 4"/>
          <p:cNvSpPr/>
          <p:nvPr/>
        </p:nvSpPr>
        <p:spPr bwMode="auto">
          <a:xfrm>
            <a:off x="4930140" y="2484120"/>
            <a:ext cx="541020" cy="374227"/>
          </a:xfrm>
          <a:prstGeom prst="ellipse">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
        <p:nvSpPr>
          <p:cNvPr id="3" name="textruta 2"/>
          <p:cNvSpPr txBox="1"/>
          <p:nvPr/>
        </p:nvSpPr>
        <p:spPr>
          <a:xfrm>
            <a:off x="6936894" y="2466707"/>
            <a:ext cx="710451" cy="369332"/>
          </a:xfrm>
          <a:prstGeom prst="rect">
            <a:avLst/>
          </a:prstGeom>
          <a:noFill/>
        </p:spPr>
        <p:txBody>
          <a:bodyPr wrap="none" rtlCol="0">
            <a:spAutoFit/>
          </a:bodyPr>
          <a:lstStyle/>
          <a:p>
            <a:r>
              <a:rPr lang="sv-SE" dirty="0"/>
              <a:t>Riket</a:t>
            </a:r>
          </a:p>
        </p:txBody>
      </p:sp>
    </p:spTree>
    <p:extLst>
      <p:ext uri="{BB962C8B-B14F-4D97-AF65-F5344CB8AC3E}">
        <p14:creationId xmlns:p14="http://schemas.microsoft.com/office/powerpoint/2010/main" val="373196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231033" y="672667"/>
            <a:ext cx="4653509" cy="3615902"/>
          </a:xfrm>
          <a:prstGeom prst="rect">
            <a:avLst/>
          </a:prstGeom>
        </p:spPr>
      </p:pic>
      <p:sp>
        <p:nvSpPr>
          <p:cNvPr id="2" name="Rubrik 1"/>
          <p:cNvSpPr>
            <a:spLocks noGrp="1"/>
          </p:cNvSpPr>
          <p:nvPr>
            <p:ph type="title"/>
          </p:nvPr>
        </p:nvSpPr>
        <p:spPr>
          <a:xfrm>
            <a:off x="1592722" y="239988"/>
            <a:ext cx="5978095" cy="432679"/>
          </a:xfrm>
        </p:spPr>
        <p:txBody>
          <a:bodyPr/>
          <a:lstStyle/>
          <a:p>
            <a:r>
              <a:rPr lang="sv-SE" sz="2000" dirty="0"/>
              <a:t>Region Norrbotten</a:t>
            </a:r>
            <a:br>
              <a:rPr lang="sv-SE" sz="2000" dirty="0"/>
            </a:br>
            <a:r>
              <a:rPr lang="sv-SE" sz="2000" dirty="0"/>
              <a:t>somatisk vård, total kostnad per MDC</a:t>
            </a:r>
          </a:p>
        </p:txBody>
      </p:sp>
      <p:sp>
        <p:nvSpPr>
          <p:cNvPr id="12" name="textruta 11"/>
          <p:cNvSpPr txBox="1"/>
          <p:nvPr/>
        </p:nvSpPr>
        <p:spPr>
          <a:xfrm>
            <a:off x="5398142" y="672667"/>
            <a:ext cx="3745858" cy="3231654"/>
          </a:xfrm>
          <a:prstGeom prst="rect">
            <a:avLst/>
          </a:prstGeom>
          <a:noFill/>
          <a:ln>
            <a:solidFill>
              <a:schemeClr val="accent5">
                <a:lumMod val="60000"/>
                <a:lumOff val="40000"/>
              </a:schemeClr>
            </a:solidFill>
          </a:ln>
        </p:spPr>
        <p:txBody>
          <a:bodyPr wrap="square" rtlCol="0">
            <a:spAutoFit/>
          </a:bodyPr>
          <a:lstStyle/>
          <a:p>
            <a:r>
              <a:rPr lang="sv-SE" sz="1600" dirty="0">
                <a:solidFill>
                  <a:schemeClr val="accent1"/>
                </a:solidFill>
              </a:rPr>
              <a:t>Total kostnad </a:t>
            </a:r>
          </a:p>
          <a:p>
            <a:pPr marL="285750" indent="-285750">
              <a:buFont typeface="Arial" panose="020B0604020202020204" pitchFamily="34" charset="0"/>
              <a:buChar char="•"/>
            </a:pPr>
            <a:r>
              <a:rPr lang="sv-SE" sz="1600" dirty="0"/>
              <a:t>ca 3,6 miljarder kronor</a:t>
            </a:r>
          </a:p>
          <a:p>
            <a:endParaRPr lang="sv-SE" sz="1600" dirty="0"/>
          </a:p>
          <a:p>
            <a:pPr marL="285750" indent="-285750">
              <a:buFont typeface="Arial" panose="020B0604020202020204" pitchFamily="34" charset="0"/>
              <a:buChar char="•"/>
            </a:pPr>
            <a:r>
              <a:rPr lang="sv-SE" sz="1600" dirty="0"/>
              <a:t>innerfall 2 986 mnkr, 83%      ytterfall 623 mnkr, 17%</a:t>
            </a:r>
          </a:p>
          <a:p>
            <a:endParaRPr lang="sv-SE" sz="1600" dirty="0"/>
          </a:p>
          <a:p>
            <a:r>
              <a:rPr lang="sv-SE" dirty="0">
                <a:solidFill>
                  <a:schemeClr val="accent1"/>
                </a:solidFill>
              </a:rPr>
              <a:t>Antal vårdkontakter</a:t>
            </a:r>
          </a:p>
          <a:p>
            <a:pPr marL="285750" indent="-285750">
              <a:buFont typeface="Arial" panose="020B0604020202020204" pitchFamily="34" charset="0"/>
              <a:buChar char="•"/>
            </a:pPr>
            <a:r>
              <a:rPr lang="sv-SE" sz="1600" dirty="0"/>
              <a:t>370 726 stycken</a:t>
            </a:r>
          </a:p>
          <a:p>
            <a:endParaRPr lang="sv-SE" dirty="0"/>
          </a:p>
          <a:p>
            <a:pPr marL="285750" indent="-285750">
              <a:buFont typeface="Arial" panose="020B0604020202020204" pitchFamily="34" charset="0"/>
              <a:buChar char="•"/>
            </a:pPr>
            <a:r>
              <a:rPr lang="sv-SE" sz="1600" dirty="0"/>
              <a:t>innerfall 358 993 stycken 96,8% ytterfall 11 733 stycken 3,2%</a:t>
            </a:r>
          </a:p>
          <a:p>
            <a:pPr marL="285750" indent="-285750">
              <a:buFont typeface="Arial" panose="020B0604020202020204" pitchFamily="34" charset="0"/>
              <a:buChar char="•"/>
            </a:pPr>
            <a:endParaRPr lang="sv-SE" sz="1600" dirty="0"/>
          </a:p>
        </p:txBody>
      </p:sp>
      <p:sp>
        <p:nvSpPr>
          <p:cNvPr id="3" name="Rektangel 2"/>
          <p:cNvSpPr/>
          <p:nvPr/>
        </p:nvSpPr>
        <p:spPr>
          <a:xfrm>
            <a:off x="5398142" y="4057736"/>
            <a:ext cx="10287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200" dirty="0"/>
              <a:t>MDC 99 : +125 mnkr</a:t>
            </a:r>
          </a:p>
        </p:txBody>
      </p:sp>
    </p:spTree>
    <p:extLst>
      <p:ext uri="{BB962C8B-B14F-4D97-AF65-F5344CB8AC3E}">
        <p14:creationId xmlns:p14="http://schemas.microsoft.com/office/powerpoint/2010/main" val="7535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344177"/>
            <a:ext cx="5978095" cy="834016"/>
          </a:xfrm>
        </p:spPr>
        <p:txBody>
          <a:bodyPr/>
          <a:lstStyle/>
          <a:p>
            <a:r>
              <a:rPr lang="sv-SE" dirty="0"/>
              <a:t>Vad är KPP</a:t>
            </a:r>
          </a:p>
        </p:txBody>
      </p:sp>
      <p:sp>
        <p:nvSpPr>
          <p:cNvPr id="3" name="Platshållare för innehåll 2"/>
          <p:cNvSpPr>
            <a:spLocks noGrp="1"/>
          </p:cNvSpPr>
          <p:nvPr>
            <p:ph sz="half" idx="1"/>
          </p:nvPr>
        </p:nvSpPr>
        <p:spPr>
          <a:xfrm>
            <a:off x="1134319" y="489840"/>
            <a:ext cx="7292051" cy="3253128"/>
          </a:xfrm>
        </p:spPr>
        <p:txBody>
          <a:bodyPr/>
          <a:lstStyle/>
          <a:p>
            <a:r>
              <a:rPr lang="sv-SE" dirty="0"/>
              <a:t>KPP (Kostnad Per Patient): metod för att beräkna sjukvårdens kostnader per vårdkontakt. Nationell databas, SKR </a:t>
            </a:r>
          </a:p>
          <a:p>
            <a:r>
              <a:rPr lang="sv-SE" dirty="0"/>
              <a:t>KPP bygger på sortering av DRG (diagnosrelaterade grupper) - en metod som grupperar vårdkontakter efter medicinska kriterier (huvuddiagnos, åtgärdskod) och resursåtgång</a:t>
            </a:r>
          </a:p>
          <a:p>
            <a:r>
              <a:rPr lang="sv-SE" dirty="0"/>
              <a:t>Klassificeringsprincipen är att medicinskt likartade vårdkontakter, som dessutom är ungefär lika resurskrävande, sorteras in i en och samma grupp</a:t>
            </a:r>
          </a:p>
          <a:p>
            <a:pPr marL="0" indent="0">
              <a:buNone/>
            </a:pPr>
            <a:r>
              <a:rPr lang="sv-SE" dirty="0"/>
              <a:t>Avvikelser i KPP kan indikera:</a:t>
            </a:r>
          </a:p>
          <a:p>
            <a:r>
              <a:rPr lang="sv-SE" dirty="0"/>
              <a:t>Kvalitetsbrister, långa vårdtider, låg produktivitet (resursanvändning/vårdtillfälle justerat för </a:t>
            </a:r>
            <a:r>
              <a:rPr lang="sv-SE" dirty="0" err="1"/>
              <a:t>casemix</a:t>
            </a:r>
            <a:r>
              <a:rPr lang="sv-SE" dirty="0"/>
              <a:t>), litenhet (högt kostnadsläge) bristfällig diagnosregistrering, medicinsk komplikation eller avvikelse/</a:t>
            </a:r>
            <a:r>
              <a:rPr lang="sv-SE" dirty="0" err="1"/>
              <a:t>vårdskada</a:t>
            </a:r>
            <a:r>
              <a:rPr lang="sv-SE" dirty="0"/>
              <a:t>  </a:t>
            </a:r>
          </a:p>
          <a:p>
            <a:endParaRPr lang="sv-SE" dirty="0"/>
          </a:p>
          <a:p>
            <a:endParaRPr lang="sv-SE" dirty="0"/>
          </a:p>
        </p:txBody>
      </p:sp>
    </p:spTree>
    <p:extLst>
      <p:ext uri="{BB962C8B-B14F-4D97-AF65-F5344CB8AC3E}">
        <p14:creationId xmlns:p14="http://schemas.microsoft.com/office/powerpoint/2010/main" val="164139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39988"/>
            <a:ext cx="6606398" cy="432679"/>
          </a:xfrm>
        </p:spPr>
        <p:txBody>
          <a:bodyPr/>
          <a:lstStyle/>
          <a:p>
            <a:r>
              <a:rPr lang="sv-SE" sz="2000" dirty="0"/>
              <a:t>Region Norrbotten</a:t>
            </a:r>
            <a:br>
              <a:rPr lang="sv-SE" sz="2000" dirty="0"/>
            </a:br>
            <a:r>
              <a:rPr lang="sv-SE" sz="2000" dirty="0"/>
              <a:t>somatisk slutenvård, total kostnad per kön och MDC</a:t>
            </a:r>
          </a:p>
        </p:txBody>
      </p:sp>
      <p:sp>
        <p:nvSpPr>
          <p:cNvPr id="7" name="textruta 6"/>
          <p:cNvSpPr txBox="1"/>
          <p:nvPr/>
        </p:nvSpPr>
        <p:spPr>
          <a:xfrm>
            <a:off x="1051888" y="672666"/>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Innerfall</a:t>
            </a:r>
            <a:r>
              <a:rPr lang="sv-SE" dirty="0"/>
              <a:t>	</a:t>
            </a:r>
          </a:p>
        </p:txBody>
      </p:sp>
      <p:sp>
        <p:nvSpPr>
          <p:cNvPr id="8" name="textruta 7"/>
          <p:cNvSpPr txBox="1"/>
          <p:nvPr/>
        </p:nvSpPr>
        <p:spPr>
          <a:xfrm>
            <a:off x="5482743" y="672666"/>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Ytterfall</a:t>
            </a:r>
            <a:r>
              <a:rPr lang="sv-SE" dirty="0"/>
              <a:t>	</a:t>
            </a:r>
          </a:p>
        </p:txBody>
      </p:sp>
      <p:pic>
        <p:nvPicPr>
          <p:cNvPr id="9" name="Bildobjekt 8"/>
          <p:cNvPicPr>
            <a:picLocks noChangeAspect="1"/>
          </p:cNvPicPr>
          <p:nvPr/>
        </p:nvPicPr>
        <p:blipFill>
          <a:blip r:embed="rId3"/>
          <a:stretch>
            <a:fillRect/>
          </a:stretch>
        </p:blipFill>
        <p:spPr>
          <a:xfrm>
            <a:off x="-1" y="1061288"/>
            <a:ext cx="4564567" cy="2920816"/>
          </a:xfrm>
          <a:prstGeom prst="rect">
            <a:avLst/>
          </a:prstGeom>
        </p:spPr>
      </p:pic>
      <p:pic>
        <p:nvPicPr>
          <p:cNvPr id="10" name="Bildobjekt 9"/>
          <p:cNvPicPr>
            <a:picLocks noChangeAspect="1"/>
          </p:cNvPicPr>
          <p:nvPr/>
        </p:nvPicPr>
        <p:blipFill>
          <a:blip r:embed="rId4"/>
          <a:stretch>
            <a:fillRect/>
          </a:stretch>
        </p:blipFill>
        <p:spPr>
          <a:xfrm>
            <a:off x="4802457" y="1061288"/>
            <a:ext cx="4079989" cy="3010599"/>
          </a:xfrm>
          <a:prstGeom prst="rect">
            <a:avLst/>
          </a:prstGeom>
        </p:spPr>
      </p:pic>
    </p:spTree>
    <p:extLst>
      <p:ext uri="{BB962C8B-B14F-4D97-AF65-F5344CB8AC3E}">
        <p14:creationId xmlns:p14="http://schemas.microsoft.com/office/powerpoint/2010/main" val="336348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2544" y="126380"/>
            <a:ext cx="5978095" cy="834016"/>
          </a:xfrm>
        </p:spPr>
        <p:txBody>
          <a:bodyPr/>
          <a:lstStyle/>
          <a:p>
            <a:r>
              <a:rPr lang="sv-SE" sz="2000" dirty="0"/>
              <a:t>Andel ytterfallskostnad jämfört med riket</a:t>
            </a:r>
            <a:br>
              <a:rPr lang="sv-SE" sz="2000" dirty="0"/>
            </a:br>
            <a:r>
              <a:rPr lang="sv-SE" sz="2000" dirty="0"/>
              <a:t>-somatisk slutenvård</a:t>
            </a:r>
            <a:br>
              <a:rPr lang="sv-SE" sz="2000" dirty="0"/>
            </a:br>
            <a:endParaRPr lang="sv-SE" sz="2000" dirty="0"/>
          </a:p>
        </p:txBody>
      </p:sp>
      <p:pic>
        <p:nvPicPr>
          <p:cNvPr id="4" name="Bildobjekt 3"/>
          <p:cNvPicPr>
            <a:picLocks noChangeAspect="1"/>
          </p:cNvPicPr>
          <p:nvPr/>
        </p:nvPicPr>
        <p:blipFill>
          <a:blip r:embed="rId3"/>
          <a:stretch>
            <a:fillRect/>
          </a:stretch>
        </p:blipFill>
        <p:spPr>
          <a:xfrm>
            <a:off x="723900" y="707634"/>
            <a:ext cx="7741920" cy="3845550"/>
          </a:xfrm>
          <a:prstGeom prst="rect">
            <a:avLst/>
          </a:prstGeom>
        </p:spPr>
      </p:pic>
    </p:spTree>
    <p:extLst>
      <p:ext uri="{BB962C8B-B14F-4D97-AF65-F5344CB8AC3E}">
        <p14:creationId xmlns:p14="http://schemas.microsoft.com/office/powerpoint/2010/main" val="242678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0166" y="73231"/>
            <a:ext cx="5978095" cy="834016"/>
          </a:xfrm>
        </p:spPr>
        <p:txBody>
          <a:bodyPr/>
          <a:lstStyle/>
          <a:p>
            <a:r>
              <a:rPr lang="sv-SE" dirty="0"/>
              <a:t>Vårdtillfällen och totala kostnader </a:t>
            </a:r>
            <a:r>
              <a:rPr lang="sv-SE" dirty="0" err="1"/>
              <a:t>ytterfall</a:t>
            </a:r>
            <a:r>
              <a:rPr lang="sv-SE" dirty="0"/>
              <a:t>, somatisk slutenvård, 2020 RN</a:t>
            </a:r>
          </a:p>
        </p:txBody>
      </p:sp>
      <p:pic>
        <p:nvPicPr>
          <p:cNvPr id="4" name="Platshållare för innehåll 3"/>
          <p:cNvPicPr>
            <a:picLocks noGrp="1" noChangeAspect="1"/>
          </p:cNvPicPr>
          <p:nvPr>
            <p:ph sz="half" idx="1"/>
          </p:nvPr>
        </p:nvPicPr>
        <p:blipFill>
          <a:blip r:embed="rId3"/>
          <a:stretch>
            <a:fillRect/>
          </a:stretch>
        </p:blipFill>
        <p:spPr>
          <a:xfrm>
            <a:off x="1430168" y="1011893"/>
            <a:ext cx="6121764" cy="3359688"/>
          </a:xfrm>
          <a:prstGeom prst="rect">
            <a:avLst/>
          </a:prstGeom>
        </p:spPr>
      </p:pic>
      <p:sp>
        <p:nvSpPr>
          <p:cNvPr id="5" name="textruta 4"/>
          <p:cNvSpPr txBox="1"/>
          <p:nvPr/>
        </p:nvSpPr>
        <p:spPr>
          <a:xfrm>
            <a:off x="6698377" y="1550461"/>
            <a:ext cx="2148469" cy="230832"/>
          </a:xfrm>
          <a:prstGeom prst="rect">
            <a:avLst/>
          </a:prstGeom>
          <a:noFill/>
        </p:spPr>
        <p:txBody>
          <a:bodyPr wrap="square" rtlCol="0">
            <a:spAutoFit/>
          </a:bodyPr>
          <a:lstStyle/>
          <a:p>
            <a:r>
              <a:rPr lang="sv-SE" sz="900" dirty="0">
                <a:solidFill>
                  <a:srgbClr val="000000"/>
                </a:solidFill>
              </a:rPr>
              <a:t>99 Ospecifik och felaktig information</a:t>
            </a:r>
          </a:p>
        </p:txBody>
      </p:sp>
      <p:sp>
        <p:nvSpPr>
          <p:cNvPr id="6" name="textruta 5"/>
          <p:cNvSpPr txBox="1"/>
          <p:nvPr/>
        </p:nvSpPr>
        <p:spPr>
          <a:xfrm>
            <a:off x="4498888" y="2988527"/>
            <a:ext cx="1871025" cy="230832"/>
          </a:xfrm>
          <a:prstGeom prst="rect">
            <a:avLst/>
          </a:prstGeom>
          <a:noFill/>
        </p:spPr>
        <p:txBody>
          <a:bodyPr wrap="none" rtlCol="0">
            <a:spAutoFit/>
          </a:bodyPr>
          <a:lstStyle/>
          <a:p>
            <a:r>
              <a:rPr lang="sv-SE" sz="900" dirty="0">
                <a:solidFill>
                  <a:srgbClr val="000000"/>
                </a:solidFill>
              </a:rPr>
              <a:t>04 Andningsorganens sjukdomar</a:t>
            </a:r>
          </a:p>
        </p:txBody>
      </p:sp>
      <p:sp>
        <p:nvSpPr>
          <p:cNvPr id="7" name="textruta 6"/>
          <p:cNvSpPr txBox="1"/>
          <p:nvPr/>
        </p:nvSpPr>
        <p:spPr>
          <a:xfrm>
            <a:off x="6421952" y="3103943"/>
            <a:ext cx="1976134" cy="230832"/>
          </a:xfrm>
          <a:prstGeom prst="rect">
            <a:avLst/>
          </a:prstGeom>
          <a:noFill/>
        </p:spPr>
        <p:txBody>
          <a:bodyPr wrap="square" rtlCol="0">
            <a:spAutoFit/>
          </a:bodyPr>
          <a:lstStyle/>
          <a:p>
            <a:r>
              <a:rPr lang="sv-SE" sz="900" dirty="0">
                <a:solidFill>
                  <a:srgbClr val="000000"/>
                </a:solidFill>
              </a:rPr>
              <a:t>05 Cirkulationsorganens sjukdomar</a:t>
            </a:r>
          </a:p>
        </p:txBody>
      </p:sp>
      <p:sp>
        <p:nvSpPr>
          <p:cNvPr id="8" name="textruta 7"/>
          <p:cNvSpPr txBox="1"/>
          <p:nvPr/>
        </p:nvSpPr>
        <p:spPr>
          <a:xfrm>
            <a:off x="6005293" y="3350828"/>
            <a:ext cx="2133918" cy="230832"/>
          </a:xfrm>
          <a:prstGeom prst="rect">
            <a:avLst/>
          </a:prstGeom>
          <a:noFill/>
        </p:spPr>
        <p:txBody>
          <a:bodyPr wrap="none" rtlCol="0">
            <a:spAutoFit/>
          </a:bodyPr>
          <a:lstStyle/>
          <a:p>
            <a:r>
              <a:rPr lang="sv-SE" sz="900" dirty="0">
                <a:solidFill>
                  <a:srgbClr val="000000"/>
                </a:solidFill>
              </a:rPr>
              <a:t>06 Matsmältningsorganens sjukdomar</a:t>
            </a:r>
          </a:p>
        </p:txBody>
      </p:sp>
      <p:sp>
        <p:nvSpPr>
          <p:cNvPr id="9" name="textruta 8"/>
          <p:cNvSpPr txBox="1"/>
          <p:nvPr/>
        </p:nvSpPr>
        <p:spPr>
          <a:xfrm>
            <a:off x="4408333" y="3268071"/>
            <a:ext cx="1767840" cy="230832"/>
          </a:xfrm>
          <a:prstGeom prst="rect">
            <a:avLst/>
          </a:prstGeom>
          <a:noFill/>
        </p:spPr>
        <p:txBody>
          <a:bodyPr wrap="square" rtlCol="0">
            <a:spAutoFit/>
          </a:bodyPr>
          <a:lstStyle/>
          <a:p>
            <a:r>
              <a:rPr lang="sv-SE" sz="900" dirty="0">
                <a:solidFill>
                  <a:srgbClr val="000000"/>
                </a:solidFill>
              </a:rPr>
              <a:t>01 Sjukdomar i nervsystemet</a:t>
            </a:r>
          </a:p>
        </p:txBody>
      </p:sp>
      <p:sp>
        <p:nvSpPr>
          <p:cNvPr id="10" name="textruta 9"/>
          <p:cNvSpPr txBox="1"/>
          <p:nvPr/>
        </p:nvSpPr>
        <p:spPr>
          <a:xfrm>
            <a:off x="4579213" y="3521914"/>
            <a:ext cx="2435282" cy="230832"/>
          </a:xfrm>
          <a:prstGeom prst="rect">
            <a:avLst/>
          </a:prstGeom>
          <a:noFill/>
        </p:spPr>
        <p:txBody>
          <a:bodyPr wrap="none" rtlCol="0">
            <a:spAutoFit/>
          </a:bodyPr>
          <a:lstStyle/>
          <a:p>
            <a:r>
              <a:rPr lang="sv-SE" sz="900" dirty="0">
                <a:solidFill>
                  <a:srgbClr val="000000"/>
                </a:solidFill>
              </a:rPr>
              <a:t>08 Sjukdomar i muskler, skelett och bindväv</a:t>
            </a:r>
          </a:p>
        </p:txBody>
      </p:sp>
      <p:sp>
        <p:nvSpPr>
          <p:cNvPr id="15" name="textruta 14"/>
          <p:cNvSpPr txBox="1"/>
          <p:nvPr/>
        </p:nvSpPr>
        <p:spPr>
          <a:xfrm>
            <a:off x="0" y="1011893"/>
            <a:ext cx="140208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900" dirty="0">
                <a:solidFill>
                  <a:srgbClr val="000000"/>
                </a:solidFill>
              </a:rPr>
              <a:t>70 procent av totala kostnader för </a:t>
            </a:r>
            <a:r>
              <a:rPr lang="sv-SE" sz="900" dirty="0" err="1">
                <a:solidFill>
                  <a:srgbClr val="000000"/>
                </a:solidFill>
              </a:rPr>
              <a:t>ytterfall</a:t>
            </a:r>
            <a:r>
              <a:rPr lang="sv-SE" sz="900" dirty="0">
                <a:solidFill>
                  <a:srgbClr val="000000"/>
                </a:solidFill>
              </a:rPr>
              <a:t> ligger i 6 diagnosgrupper (MDC)</a:t>
            </a:r>
          </a:p>
        </p:txBody>
      </p:sp>
    </p:spTree>
    <p:extLst>
      <p:ext uri="{BB962C8B-B14F-4D97-AF65-F5344CB8AC3E}">
        <p14:creationId xmlns:p14="http://schemas.microsoft.com/office/powerpoint/2010/main" val="825798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1290964" y="857404"/>
            <a:ext cx="5990985" cy="3741540"/>
          </a:xfrm>
          <a:prstGeom prst="rect">
            <a:avLst/>
          </a:prstGeom>
        </p:spPr>
      </p:pic>
      <p:sp>
        <p:nvSpPr>
          <p:cNvPr id="7" name="Rektangel 6"/>
          <p:cNvSpPr/>
          <p:nvPr/>
        </p:nvSpPr>
        <p:spPr>
          <a:xfrm>
            <a:off x="1099772" y="-73345"/>
            <a:ext cx="6739130" cy="830997"/>
          </a:xfrm>
          <a:prstGeom prst="rect">
            <a:avLst/>
          </a:prstGeom>
        </p:spPr>
        <p:txBody>
          <a:bodyPr wrap="square">
            <a:spAutoFit/>
          </a:bodyPr>
          <a:lstStyle/>
          <a:p>
            <a:r>
              <a:rPr lang="sv-SE" sz="2400" b="1" kern="0" dirty="0">
                <a:solidFill>
                  <a:srgbClr val="0070C0"/>
                </a:solidFill>
                <a:ea typeface="+mj-ea"/>
                <a:cs typeface="+mj-cs"/>
              </a:rPr>
              <a:t>Vårdtillfällen och totala kostnader </a:t>
            </a:r>
            <a:r>
              <a:rPr lang="sv-SE" sz="2400" b="1" kern="0" dirty="0" err="1">
                <a:solidFill>
                  <a:srgbClr val="0070C0"/>
                </a:solidFill>
                <a:ea typeface="+mj-ea"/>
                <a:cs typeface="+mj-cs"/>
              </a:rPr>
              <a:t>ytterfall</a:t>
            </a:r>
            <a:r>
              <a:rPr lang="sv-SE" sz="2400" b="1" kern="0" dirty="0">
                <a:solidFill>
                  <a:srgbClr val="0070C0"/>
                </a:solidFill>
                <a:ea typeface="+mj-ea"/>
                <a:cs typeface="+mj-cs"/>
              </a:rPr>
              <a:t>, somatisk slutenvård, 2019 RN</a:t>
            </a:r>
            <a:endParaRPr lang="sv-SE" dirty="0"/>
          </a:p>
        </p:txBody>
      </p:sp>
      <p:sp>
        <p:nvSpPr>
          <p:cNvPr id="8" name="textruta 7"/>
          <p:cNvSpPr txBox="1"/>
          <p:nvPr/>
        </p:nvSpPr>
        <p:spPr>
          <a:xfrm>
            <a:off x="5945802" y="1720699"/>
            <a:ext cx="1992853" cy="230832"/>
          </a:xfrm>
          <a:prstGeom prst="rect">
            <a:avLst/>
          </a:prstGeom>
          <a:noFill/>
        </p:spPr>
        <p:txBody>
          <a:bodyPr wrap="none" rtlCol="0">
            <a:spAutoFit/>
          </a:bodyPr>
          <a:lstStyle/>
          <a:p>
            <a:r>
              <a:rPr lang="sv-SE" sz="900" dirty="0"/>
              <a:t>05 Cirkulationsorganens sjukdomar</a:t>
            </a:r>
          </a:p>
        </p:txBody>
      </p:sp>
      <p:sp>
        <p:nvSpPr>
          <p:cNvPr id="9" name="textruta 8"/>
          <p:cNvSpPr txBox="1"/>
          <p:nvPr/>
        </p:nvSpPr>
        <p:spPr>
          <a:xfrm>
            <a:off x="4671752" y="2211186"/>
            <a:ext cx="1871025" cy="230832"/>
          </a:xfrm>
          <a:prstGeom prst="rect">
            <a:avLst/>
          </a:prstGeom>
          <a:noFill/>
        </p:spPr>
        <p:txBody>
          <a:bodyPr wrap="none" rtlCol="0">
            <a:spAutoFit/>
          </a:bodyPr>
          <a:lstStyle/>
          <a:p>
            <a:r>
              <a:rPr lang="sv-SE" sz="900" dirty="0"/>
              <a:t>04 Andningsorganens sjukdomar</a:t>
            </a:r>
          </a:p>
        </p:txBody>
      </p:sp>
      <p:sp>
        <p:nvSpPr>
          <p:cNvPr id="10" name="textruta 9"/>
          <p:cNvSpPr txBox="1"/>
          <p:nvPr/>
        </p:nvSpPr>
        <p:spPr>
          <a:xfrm>
            <a:off x="4172989" y="2376031"/>
            <a:ext cx="2133918" cy="230832"/>
          </a:xfrm>
          <a:prstGeom prst="rect">
            <a:avLst/>
          </a:prstGeom>
          <a:noFill/>
        </p:spPr>
        <p:txBody>
          <a:bodyPr wrap="none" rtlCol="0">
            <a:spAutoFit/>
          </a:bodyPr>
          <a:lstStyle/>
          <a:p>
            <a:r>
              <a:rPr lang="sv-SE" sz="900" dirty="0"/>
              <a:t>06 Matsmältningsorganens sjukdomar</a:t>
            </a:r>
          </a:p>
        </p:txBody>
      </p:sp>
      <p:sp>
        <p:nvSpPr>
          <p:cNvPr id="11" name="textruta 10"/>
          <p:cNvSpPr txBox="1"/>
          <p:nvPr/>
        </p:nvSpPr>
        <p:spPr>
          <a:xfrm>
            <a:off x="3068815" y="2557434"/>
            <a:ext cx="2435282" cy="230832"/>
          </a:xfrm>
          <a:prstGeom prst="rect">
            <a:avLst/>
          </a:prstGeom>
          <a:noFill/>
        </p:spPr>
        <p:txBody>
          <a:bodyPr wrap="none" rtlCol="0">
            <a:spAutoFit/>
          </a:bodyPr>
          <a:lstStyle/>
          <a:p>
            <a:r>
              <a:rPr lang="sv-SE" sz="900" dirty="0"/>
              <a:t>08 Sjukdomar i muskler, skelett och bindväv</a:t>
            </a:r>
          </a:p>
        </p:txBody>
      </p:sp>
      <p:sp>
        <p:nvSpPr>
          <p:cNvPr id="12" name="textruta 11"/>
          <p:cNvSpPr txBox="1"/>
          <p:nvPr/>
        </p:nvSpPr>
        <p:spPr>
          <a:xfrm>
            <a:off x="3935011" y="2913573"/>
            <a:ext cx="1672253" cy="230832"/>
          </a:xfrm>
          <a:prstGeom prst="rect">
            <a:avLst/>
          </a:prstGeom>
          <a:noFill/>
        </p:spPr>
        <p:txBody>
          <a:bodyPr wrap="none" rtlCol="0">
            <a:spAutoFit/>
          </a:bodyPr>
          <a:lstStyle/>
          <a:p>
            <a:r>
              <a:rPr lang="sv-SE" sz="900" dirty="0"/>
              <a:t>01 Sjukdomar i nervsystemet</a:t>
            </a:r>
          </a:p>
        </p:txBody>
      </p:sp>
      <p:sp>
        <p:nvSpPr>
          <p:cNvPr id="13" name="textruta 12"/>
          <p:cNvSpPr txBox="1"/>
          <p:nvPr/>
        </p:nvSpPr>
        <p:spPr>
          <a:xfrm>
            <a:off x="2762254" y="3053871"/>
            <a:ext cx="2371162" cy="230832"/>
          </a:xfrm>
          <a:prstGeom prst="rect">
            <a:avLst/>
          </a:prstGeom>
          <a:noFill/>
        </p:spPr>
        <p:txBody>
          <a:bodyPr wrap="none" rtlCol="0">
            <a:spAutoFit/>
          </a:bodyPr>
          <a:lstStyle/>
          <a:p>
            <a:r>
              <a:rPr lang="sv-SE" sz="900" dirty="0"/>
              <a:t>23 Andra och ospecificerade hälsoproblem</a:t>
            </a:r>
          </a:p>
        </p:txBody>
      </p:sp>
      <p:sp>
        <p:nvSpPr>
          <p:cNvPr id="14" name="textruta 13"/>
          <p:cNvSpPr txBox="1"/>
          <p:nvPr/>
        </p:nvSpPr>
        <p:spPr>
          <a:xfrm>
            <a:off x="2216659" y="3246396"/>
            <a:ext cx="2069797" cy="230832"/>
          </a:xfrm>
          <a:prstGeom prst="rect">
            <a:avLst/>
          </a:prstGeom>
          <a:noFill/>
        </p:spPr>
        <p:txBody>
          <a:bodyPr wrap="none" rtlCol="0">
            <a:spAutoFit/>
          </a:bodyPr>
          <a:lstStyle/>
          <a:p>
            <a:r>
              <a:rPr lang="sv-SE" sz="900" dirty="0"/>
              <a:t>99 Ospecifik eller felaktig information</a:t>
            </a:r>
          </a:p>
        </p:txBody>
      </p:sp>
      <p:sp>
        <p:nvSpPr>
          <p:cNvPr id="16" name="textruta 15"/>
          <p:cNvSpPr txBox="1"/>
          <p:nvPr/>
        </p:nvSpPr>
        <p:spPr>
          <a:xfrm>
            <a:off x="0" y="857404"/>
            <a:ext cx="1290964"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900" dirty="0">
                <a:solidFill>
                  <a:srgbClr val="000000"/>
                </a:solidFill>
              </a:rPr>
              <a:t>69 procent av totala kostnader för </a:t>
            </a:r>
            <a:r>
              <a:rPr lang="sv-SE" sz="900" dirty="0" err="1">
                <a:solidFill>
                  <a:srgbClr val="000000"/>
                </a:solidFill>
              </a:rPr>
              <a:t>ytterfall</a:t>
            </a:r>
            <a:r>
              <a:rPr lang="sv-SE" sz="900" dirty="0">
                <a:solidFill>
                  <a:srgbClr val="000000"/>
                </a:solidFill>
              </a:rPr>
              <a:t> ligger i 7 diagnosgrupper (MDC)</a:t>
            </a:r>
          </a:p>
        </p:txBody>
      </p:sp>
    </p:spTree>
    <p:extLst>
      <p:ext uri="{BB962C8B-B14F-4D97-AF65-F5344CB8AC3E}">
        <p14:creationId xmlns:p14="http://schemas.microsoft.com/office/powerpoint/2010/main" val="116521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477" y="0"/>
            <a:ext cx="5978095" cy="834016"/>
          </a:xfrm>
        </p:spPr>
        <p:txBody>
          <a:bodyPr/>
          <a:lstStyle/>
          <a:p>
            <a:r>
              <a:rPr lang="sv-SE" sz="2000" dirty="0"/>
              <a:t>Andel ytterfallskostnad jämfört med riket</a:t>
            </a:r>
            <a:br>
              <a:rPr lang="sv-SE" sz="2000" dirty="0"/>
            </a:br>
            <a:r>
              <a:rPr lang="sv-SE" sz="2000" dirty="0"/>
              <a:t>-somatisk öppenvård</a:t>
            </a:r>
            <a:endParaRPr lang="sv-SE" sz="2000" dirty="0">
              <a:solidFill>
                <a:srgbClr val="FF0000"/>
              </a:solidFill>
            </a:endParaRPr>
          </a:p>
        </p:txBody>
      </p:sp>
      <p:pic>
        <p:nvPicPr>
          <p:cNvPr id="3" name="Bildobjekt 2"/>
          <p:cNvPicPr>
            <a:picLocks noChangeAspect="1"/>
          </p:cNvPicPr>
          <p:nvPr/>
        </p:nvPicPr>
        <p:blipFill>
          <a:blip r:embed="rId3"/>
          <a:stretch>
            <a:fillRect/>
          </a:stretch>
        </p:blipFill>
        <p:spPr>
          <a:xfrm>
            <a:off x="958214" y="750196"/>
            <a:ext cx="7246620" cy="3765062"/>
          </a:xfrm>
          <a:prstGeom prst="rect">
            <a:avLst/>
          </a:prstGeom>
        </p:spPr>
      </p:pic>
    </p:spTree>
    <p:extLst>
      <p:ext uri="{BB962C8B-B14F-4D97-AF65-F5344CB8AC3E}">
        <p14:creationId xmlns:p14="http://schemas.microsoft.com/office/powerpoint/2010/main" val="358301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9496" y="257387"/>
            <a:ext cx="5978095" cy="548640"/>
          </a:xfrm>
        </p:spPr>
        <p:txBody>
          <a:bodyPr/>
          <a:lstStyle/>
          <a:p>
            <a:r>
              <a:rPr lang="sv-SE" sz="2000" dirty="0"/>
              <a:t>Fördelning av kostnadsytterfall per </a:t>
            </a:r>
            <a:r>
              <a:rPr lang="sv-SE" sz="2000" dirty="0" err="1"/>
              <a:t>mvo</a:t>
            </a:r>
            <a:r>
              <a:rPr lang="sv-SE" sz="2000" dirty="0"/>
              <a:t>*</a:t>
            </a:r>
            <a:br>
              <a:rPr lang="sv-SE" sz="2000" dirty="0"/>
            </a:br>
            <a:r>
              <a:rPr lang="sv-SE" sz="2000" dirty="0"/>
              <a:t>Somatisk slutenvård</a:t>
            </a:r>
            <a:endParaRPr lang="sv-SE" sz="1800" dirty="0"/>
          </a:p>
        </p:txBody>
      </p:sp>
      <p:sp>
        <p:nvSpPr>
          <p:cNvPr id="9" name="textruta 8"/>
          <p:cNvSpPr txBox="1"/>
          <p:nvPr/>
        </p:nvSpPr>
        <p:spPr>
          <a:xfrm>
            <a:off x="5398619" y="1409519"/>
            <a:ext cx="3663958" cy="2215991"/>
          </a:xfrm>
          <a:prstGeom prst="rect">
            <a:avLst/>
          </a:prstGeom>
          <a:noFill/>
        </p:spPr>
        <p:txBody>
          <a:bodyPr wrap="square" rtlCol="0">
            <a:spAutoFit/>
          </a:bodyPr>
          <a:lstStyle/>
          <a:p>
            <a:r>
              <a:rPr lang="sv-SE" sz="1100" dirty="0"/>
              <a:t>Ytterfallskostnad RN 462 mnkr</a:t>
            </a:r>
          </a:p>
          <a:p>
            <a:endParaRPr lang="sv-SE" sz="300" dirty="0"/>
          </a:p>
          <a:p>
            <a:r>
              <a:rPr lang="sv-SE" sz="1100" dirty="0"/>
              <a:t>56 procent 	101 internmedicin</a:t>
            </a:r>
          </a:p>
          <a:p>
            <a:r>
              <a:rPr lang="sv-SE" sz="1100" dirty="0"/>
              <a:t>16 procent 	301 Kirurgisk vård</a:t>
            </a:r>
          </a:p>
          <a:p>
            <a:r>
              <a:rPr lang="sv-SE" sz="1100" dirty="0"/>
              <a:t>12 procent 	121 Infektionssjukvård</a:t>
            </a:r>
          </a:p>
          <a:p>
            <a:r>
              <a:rPr lang="sv-SE" sz="1100" dirty="0"/>
              <a:t>Övriga </a:t>
            </a:r>
            <a:r>
              <a:rPr lang="sv-SE" sz="1100" dirty="0" err="1"/>
              <a:t>mvo</a:t>
            </a:r>
            <a:r>
              <a:rPr lang="sv-SE" sz="1100" dirty="0"/>
              <a:t> har lägre än 5 procent</a:t>
            </a:r>
          </a:p>
          <a:p>
            <a:endParaRPr lang="sv-SE" sz="1100" dirty="0"/>
          </a:p>
          <a:p>
            <a:endParaRPr lang="sv-SE" sz="1100" dirty="0"/>
          </a:p>
          <a:p>
            <a:r>
              <a:rPr lang="sv-SE" sz="1100" dirty="0"/>
              <a:t>Rikets kostnader är fördelade på 44 </a:t>
            </a:r>
            <a:r>
              <a:rPr lang="sv-SE" sz="1100" dirty="0" err="1"/>
              <a:t>mvo</a:t>
            </a:r>
            <a:endParaRPr lang="sv-SE" sz="1100" dirty="0"/>
          </a:p>
          <a:p>
            <a:endParaRPr lang="sv-SE" sz="300" dirty="0"/>
          </a:p>
          <a:p>
            <a:endParaRPr lang="sv-SE" sz="1100" dirty="0"/>
          </a:p>
          <a:p>
            <a:r>
              <a:rPr lang="sv-SE" sz="1100" dirty="0"/>
              <a:t>Region Norrbottens kostnader är fördelade på 12 </a:t>
            </a:r>
            <a:r>
              <a:rPr lang="sv-SE" sz="1100" dirty="0" err="1"/>
              <a:t>mvo</a:t>
            </a:r>
            <a:endParaRPr lang="sv-SE" sz="1100" dirty="0"/>
          </a:p>
          <a:p>
            <a:endParaRPr lang="sv-SE" sz="1100" dirty="0"/>
          </a:p>
          <a:p>
            <a:endParaRPr lang="sv-SE" sz="1100" dirty="0"/>
          </a:p>
        </p:txBody>
      </p:sp>
      <p:sp>
        <p:nvSpPr>
          <p:cNvPr id="3" name="textruta 2"/>
          <p:cNvSpPr txBox="1"/>
          <p:nvPr/>
        </p:nvSpPr>
        <p:spPr>
          <a:xfrm>
            <a:off x="794174" y="4390030"/>
            <a:ext cx="3486674" cy="261610"/>
          </a:xfrm>
          <a:prstGeom prst="rect">
            <a:avLst/>
          </a:prstGeom>
          <a:noFill/>
        </p:spPr>
        <p:txBody>
          <a:bodyPr wrap="square" rtlCol="0">
            <a:spAutoFit/>
          </a:bodyPr>
          <a:lstStyle/>
          <a:p>
            <a:r>
              <a:rPr lang="sv-SE" sz="1100" i="1" dirty="0"/>
              <a:t>*</a:t>
            </a:r>
            <a:r>
              <a:rPr lang="sv-SE" sz="1100" i="1" dirty="0" err="1"/>
              <a:t>Mvo</a:t>
            </a:r>
            <a:r>
              <a:rPr lang="sv-SE" sz="1100" i="1" dirty="0"/>
              <a:t>= medicinskt verksamhetsområde</a:t>
            </a:r>
          </a:p>
        </p:txBody>
      </p:sp>
      <p:pic>
        <p:nvPicPr>
          <p:cNvPr id="5" name="Bildobjekt 4"/>
          <p:cNvPicPr>
            <a:picLocks noChangeAspect="1"/>
          </p:cNvPicPr>
          <p:nvPr/>
        </p:nvPicPr>
        <p:blipFill>
          <a:blip r:embed="rId3"/>
          <a:stretch>
            <a:fillRect/>
          </a:stretch>
        </p:blipFill>
        <p:spPr>
          <a:xfrm>
            <a:off x="361738" y="857313"/>
            <a:ext cx="5036881" cy="3320402"/>
          </a:xfrm>
          <a:prstGeom prst="rect">
            <a:avLst/>
          </a:prstGeom>
        </p:spPr>
      </p:pic>
    </p:spTree>
    <p:extLst>
      <p:ext uri="{BB962C8B-B14F-4D97-AF65-F5344CB8AC3E}">
        <p14:creationId xmlns:p14="http://schemas.microsoft.com/office/powerpoint/2010/main" val="127345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527384" y="1018233"/>
            <a:ext cx="3892216" cy="3302306"/>
          </a:xfrm>
          <a:prstGeom prst="rect">
            <a:avLst/>
          </a:prstGeom>
        </p:spPr>
      </p:pic>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101 Internmedicinsk vård</a:t>
            </a:r>
            <a:endParaRPr lang="sv-SE" sz="1800" dirty="0"/>
          </a:p>
        </p:txBody>
      </p:sp>
      <p:pic>
        <p:nvPicPr>
          <p:cNvPr id="9" name="Bildobjekt 8"/>
          <p:cNvPicPr>
            <a:picLocks noChangeAspect="1"/>
          </p:cNvPicPr>
          <p:nvPr/>
        </p:nvPicPr>
        <p:blipFill>
          <a:blip r:embed="rId4"/>
          <a:stretch>
            <a:fillRect/>
          </a:stretch>
        </p:blipFill>
        <p:spPr>
          <a:xfrm>
            <a:off x="4592791" y="1018233"/>
            <a:ext cx="4551209" cy="2300611"/>
          </a:xfrm>
          <a:prstGeom prst="rect">
            <a:avLst/>
          </a:prstGeom>
        </p:spPr>
      </p:pic>
    </p:spTree>
    <p:extLst>
      <p:ext uri="{BB962C8B-B14F-4D97-AF65-F5344CB8AC3E}">
        <p14:creationId xmlns:p14="http://schemas.microsoft.com/office/powerpoint/2010/main" val="364966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0" y="59267"/>
            <a:ext cx="5978095" cy="548640"/>
          </a:xfrm>
        </p:spPr>
        <p:txBody>
          <a:bodyPr/>
          <a:lstStyle/>
          <a:p>
            <a:r>
              <a:rPr lang="sv-SE" sz="2000" dirty="0"/>
              <a:t>Fördelning av kostnadsytterfall per MDC </a:t>
            </a:r>
            <a:br>
              <a:rPr lang="sv-SE" sz="2000" dirty="0"/>
            </a:br>
            <a:r>
              <a:rPr lang="sv-SE" sz="2000" dirty="0"/>
              <a:t>101 Internmedicinsk vård per sjukhus År 2020</a:t>
            </a:r>
            <a:endParaRPr lang="sv-SE" sz="1800" dirty="0"/>
          </a:p>
        </p:txBody>
      </p:sp>
      <p:pic>
        <p:nvPicPr>
          <p:cNvPr id="3" name="Bildobjekt 2"/>
          <p:cNvPicPr>
            <a:picLocks noChangeAspect="1"/>
          </p:cNvPicPr>
          <p:nvPr/>
        </p:nvPicPr>
        <p:blipFill>
          <a:blip r:embed="rId3"/>
          <a:stretch>
            <a:fillRect/>
          </a:stretch>
        </p:blipFill>
        <p:spPr>
          <a:xfrm>
            <a:off x="0" y="607906"/>
            <a:ext cx="7955280" cy="4548687"/>
          </a:xfrm>
          <a:prstGeom prst="rect">
            <a:avLst/>
          </a:prstGeom>
        </p:spPr>
      </p:pic>
    </p:spTree>
    <p:extLst>
      <p:ext uri="{BB962C8B-B14F-4D97-AF65-F5344CB8AC3E}">
        <p14:creationId xmlns:p14="http://schemas.microsoft.com/office/powerpoint/2010/main" val="367619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0" y="59267"/>
            <a:ext cx="5978095" cy="548640"/>
          </a:xfrm>
        </p:spPr>
        <p:txBody>
          <a:bodyPr/>
          <a:lstStyle/>
          <a:p>
            <a:r>
              <a:rPr lang="sv-SE" sz="2000" dirty="0"/>
              <a:t>Fördelning av kostnadsytterfall per MDC </a:t>
            </a:r>
            <a:br>
              <a:rPr lang="sv-SE" sz="2000" dirty="0"/>
            </a:br>
            <a:r>
              <a:rPr lang="sv-SE" sz="2000" dirty="0"/>
              <a:t>101 Internmedicinsk vård per sjukhus År 2019</a:t>
            </a:r>
            <a:endParaRPr lang="sv-SE" sz="1800" dirty="0"/>
          </a:p>
        </p:txBody>
      </p:sp>
      <p:pic>
        <p:nvPicPr>
          <p:cNvPr id="2" name="Bildobjekt 1"/>
          <p:cNvPicPr>
            <a:picLocks noChangeAspect="1"/>
          </p:cNvPicPr>
          <p:nvPr/>
        </p:nvPicPr>
        <p:blipFill>
          <a:blip r:embed="rId3"/>
          <a:stretch>
            <a:fillRect/>
          </a:stretch>
        </p:blipFill>
        <p:spPr>
          <a:xfrm>
            <a:off x="0" y="800733"/>
            <a:ext cx="9144000" cy="3267713"/>
          </a:xfrm>
          <a:prstGeom prst="rect">
            <a:avLst/>
          </a:prstGeom>
        </p:spPr>
      </p:pic>
    </p:spTree>
    <p:extLst>
      <p:ext uri="{BB962C8B-B14F-4D97-AF65-F5344CB8AC3E}">
        <p14:creationId xmlns:p14="http://schemas.microsoft.com/office/powerpoint/2010/main" val="187701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301 Kirurgisk vård</a:t>
            </a:r>
            <a:endParaRPr lang="sv-SE" sz="1800" dirty="0"/>
          </a:p>
        </p:txBody>
      </p:sp>
      <p:pic>
        <p:nvPicPr>
          <p:cNvPr id="2" name="Bildobjekt 1"/>
          <p:cNvPicPr>
            <a:picLocks noChangeAspect="1"/>
          </p:cNvPicPr>
          <p:nvPr/>
        </p:nvPicPr>
        <p:blipFill>
          <a:blip r:embed="rId3"/>
          <a:stretch>
            <a:fillRect/>
          </a:stretch>
        </p:blipFill>
        <p:spPr>
          <a:xfrm>
            <a:off x="207344" y="1018233"/>
            <a:ext cx="4212256" cy="3573841"/>
          </a:xfrm>
          <a:prstGeom prst="rect">
            <a:avLst/>
          </a:prstGeom>
        </p:spPr>
      </p:pic>
      <p:pic>
        <p:nvPicPr>
          <p:cNvPr id="3" name="Bildobjekt 2"/>
          <p:cNvPicPr>
            <a:picLocks noChangeAspect="1"/>
          </p:cNvPicPr>
          <p:nvPr/>
        </p:nvPicPr>
        <p:blipFill>
          <a:blip r:embed="rId4"/>
          <a:stretch>
            <a:fillRect/>
          </a:stretch>
        </p:blipFill>
        <p:spPr>
          <a:xfrm>
            <a:off x="4776655" y="1383323"/>
            <a:ext cx="4223789" cy="2132971"/>
          </a:xfrm>
          <a:prstGeom prst="rect">
            <a:avLst/>
          </a:prstGeom>
        </p:spPr>
      </p:pic>
    </p:spTree>
    <p:extLst>
      <p:ext uri="{BB962C8B-B14F-4D97-AF65-F5344CB8AC3E}">
        <p14:creationId xmlns:p14="http://schemas.microsoft.com/office/powerpoint/2010/main" val="328871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1" y="-304590"/>
            <a:ext cx="5978095" cy="834016"/>
          </a:xfrm>
        </p:spPr>
        <p:txBody>
          <a:bodyPr/>
          <a:lstStyle/>
          <a:p>
            <a:r>
              <a:rPr lang="sv-SE" dirty="0"/>
              <a:t>Syfte med KPP</a:t>
            </a:r>
          </a:p>
        </p:txBody>
      </p:sp>
      <p:sp>
        <p:nvSpPr>
          <p:cNvPr id="3" name="Platshållare för innehåll 2"/>
          <p:cNvSpPr>
            <a:spLocks noGrp="1"/>
          </p:cNvSpPr>
          <p:nvPr>
            <p:ph sz="half" idx="1"/>
          </p:nvPr>
        </p:nvSpPr>
        <p:spPr>
          <a:xfrm>
            <a:off x="1592720" y="529426"/>
            <a:ext cx="5978096" cy="3033209"/>
          </a:xfrm>
        </p:spPr>
        <p:txBody>
          <a:bodyPr/>
          <a:lstStyle/>
          <a:p>
            <a:r>
              <a:rPr lang="sv-SE" dirty="0"/>
              <a:t>KPP används för jämförelser och verksamhetsutveckling. KPP-data av god kvalitet ger förutsättningar att jämföra olika patientgrupper ur ett kostnadsperspektiv mellan vårdaktörer, verksamheter och processer </a:t>
            </a:r>
          </a:p>
          <a:p>
            <a:r>
              <a:rPr lang="sv-SE" dirty="0"/>
              <a:t>De KPP-data som sjukhusen tar fram utgör även underlag för beräkning av de regionala DRG-viktlistorna, för </a:t>
            </a:r>
            <a:r>
              <a:rPr lang="sv-SE" dirty="0" err="1"/>
              <a:t>ytterfallsberäkning</a:t>
            </a:r>
            <a:r>
              <a:rPr lang="sv-SE" dirty="0"/>
              <a:t> och är en väsentlig faktor vid förhandling om ekonomiska transaktioner vid utomlänsvård</a:t>
            </a:r>
          </a:p>
          <a:p>
            <a:pPr marL="0" indent="0">
              <a:buNone/>
            </a:pPr>
            <a:r>
              <a:rPr lang="sv-SE" dirty="0"/>
              <a:t>    </a:t>
            </a:r>
          </a:p>
        </p:txBody>
      </p:sp>
    </p:spTree>
    <p:extLst>
      <p:ext uri="{BB962C8B-B14F-4D97-AF65-F5344CB8AC3E}">
        <p14:creationId xmlns:p14="http://schemas.microsoft.com/office/powerpoint/2010/main" val="423394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301 Kirurgisk vård, per sjukhus år 2020</a:t>
            </a:r>
            <a:endParaRPr lang="sv-SE" sz="1800" dirty="0"/>
          </a:p>
        </p:txBody>
      </p:sp>
      <p:pic>
        <p:nvPicPr>
          <p:cNvPr id="5" name="Bildobjekt 4"/>
          <p:cNvPicPr>
            <a:picLocks noChangeAspect="1"/>
          </p:cNvPicPr>
          <p:nvPr/>
        </p:nvPicPr>
        <p:blipFill>
          <a:blip r:embed="rId3"/>
          <a:stretch>
            <a:fillRect/>
          </a:stretch>
        </p:blipFill>
        <p:spPr>
          <a:xfrm>
            <a:off x="207485" y="798880"/>
            <a:ext cx="6437155" cy="3895040"/>
          </a:xfrm>
          <a:prstGeom prst="rect">
            <a:avLst/>
          </a:prstGeom>
        </p:spPr>
      </p:pic>
    </p:spTree>
    <p:extLst>
      <p:ext uri="{BB962C8B-B14F-4D97-AF65-F5344CB8AC3E}">
        <p14:creationId xmlns:p14="http://schemas.microsoft.com/office/powerpoint/2010/main" val="247076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301 Kirurgisk vård, per sjukhus år 2019</a:t>
            </a:r>
            <a:endParaRPr lang="sv-SE" sz="1800" dirty="0"/>
          </a:p>
        </p:txBody>
      </p:sp>
      <p:pic>
        <p:nvPicPr>
          <p:cNvPr id="3" name="Bildobjekt 2"/>
          <p:cNvPicPr>
            <a:picLocks noChangeAspect="1"/>
          </p:cNvPicPr>
          <p:nvPr/>
        </p:nvPicPr>
        <p:blipFill>
          <a:blip r:embed="rId3"/>
          <a:stretch>
            <a:fillRect/>
          </a:stretch>
        </p:blipFill>
        <p:spPr>
          <a:xfrm>
            <a:off x="0" y="815340"/>
            <a:ext cx="7292458" cy="3789054"/>
          </a:xfrm>
          <a:prstGeom prst="rect">
            <a:avLst/>
          </a:prstGeom>
        </p:spPr>
      </p:pic>
    </p:spTree>
    <p:extLst>
      <p:ext uri="{BB962C8B-B14F-4D97-AF65-F5344CB8AC3E}">
        <p14:creationId xmlns:p14="http://schemas.microsoft.com/office/powerpoint/2010/main" val="309296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121-infektionssjukvård</a:t>
            </a:r>
            <a:endParaRPr lang="sv-SE" sz="1800" dirty="0"/>
          </a:p>
        </p:txBody>
      </p:sp>
      <p:pic>
        <p:nvPicPr>
          <p:cNvPr id="4" name="Bildobjekt 3"/>
          <p:cNvPicPr>
            <a:picLocks noChangeAspect="1"/>
          </p:cNvPicPr>
          <p:nvPr/>
        </p:nvPicPr>
        <p:blipFill>
          <a:blip r:embed="rId3"/>
          <a:stretch>
            <a:fillRect/>
          </a:stretch>
        </p:blipFill>
        <p:spPr>
          <a:xfrm>
            <a:off x="527384" y="1050918"/>
            <a:ext cx="4060069" cy="3447812"/>
          </a:xfrm>
          <a:prstGeom prst="rect">
            <a:avLst/>
          </a:prstGeom>
        </p:spPr>
      </p:pic>
    </p:spTree>
    <p:extLst>
      <p:ext uri="{BB962C8B-B14F-4D97-AF65-F5344CB8AC3E}">
        <p14:creationId xmlns:p14="http://schemas.microsoft.com/office/powerpoint/2010/main" val="358617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121-infektionssjukvård, per sjukhus år 2020</a:t>
            </a:r>
            <a:endParaRPr lang="sv-SE" sz="1800" dirty="0"/>
          </a:p>
        </p:txBody>
      </p:sp>
      <p:pic>
        <p:nvPicPr>
          <p:cNvPr id="2" name="Bildobjekt 1"/>
          <p:cNvPicPr>
            <a:picLocks noChangeAspect="1"/>
          </p:cNvPicPr>
          <p:nvPr/>
        </p:nvPicPr>
        <p:blipFill>
          <a:blip r:embed="rId3"/>
          <a:stretch>
            <a:fillRect/>
          </a:stretch>
        </p:blipFill>
        <p:spPr>
          <a:xfrm>
            <a:off x="723900" y="827424"/>
            <a:ext cx="6637020" cy="3720505"/>
          </a:xfrm>
          <a:prstGeom prst="rect">
            <a:avLst/>
          </a:prstGeom>
        </p:spPr>
      </p:pic>
    </p:spTree>
    <p:extLst>
      <p:ext uri="{BB962C8B-B14F-4D97-AF65-F5344CB8AC3E}">
        <p14:creationId xmlns:p14="http://schemas.microsoft.com/office/powerpoint/2010/main" val="2105833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121-infektionssjukvård, per sjukhus år 2019</a:t>
            </a:r>
            <a:endParaRPr lang="sv-SE" sz="1800" dirty="0"/>
          </a:p>
        </p:txBody>
      </p:sp>
      <p:pic>
        <p:nvPicPr>
          <p:cNvPr id="4" name="Bildobjekt 3"/>
          <p:cNvPicPr>
            <a:picLocks noChangeAspect="1"/>
          </p:cNvPicPr>
          <p:nvPr/>
        </p:nvPicPr>
        <p:blipFill>
          <a:blip r:embed="rId3"/>
          <a:stretch>
            <a:fillRect/>
          </a:stretch>
        </p:blipFill>
        <p:spPr>
          <a:xfrm>
            <a:off x="1285867" y="914400"/>
            <a:ext cx="6547874" cy="3600664"/>
          </a:xfrm>
          <a:prstGeom prst="rect">
            <a:avLst/>
          </a:prstGeom>
        </p:spPr>
      </p:pic>
    </p:spTree>
    <p:extLst>
      <p:ext uri="{BB962C8B-B14F-4D97-AF65-F5344CB8AC3E}">
        <p14:creationId xmlns:p14="http://schemas.microsoft.com/office/powerpoint/2010/main" val="186464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384370"/>
            <a:ext cx="5978095" cy="443630"/>
          </a:xfrm>
        </p:spPr>
        <p:txBody>
          <a:bodyPr/>
          <a:lstStyle/>
          <a:p>
            <a:r>
              <a:rPr lang="sv-SE" dirty="0"/>
              <a:t>Sammanfattning</a:t>
            </a:r>
          </a:p>
        </p:txBody>
      </p:sp>
      <p:sp>
        <p:nvSpPr>
          <p:cNvPr id="3" name="Platshållare för innehåll 2"/>
          <p:cNvSpPr>
            <a:spLocks noGrp="1"/>
          </p:cNvSpPr>
          <p:nvPr>
            <p:ph sz="half" idx="1"/>
          </p:nvPr>
        </p:nvSpPr>
        <p:spPr>
          <a:xfrm>
            <a:off x="1592722" y="914401"/>
            <a:ext cx="5978096" cy="3433762"/>
          </a:xfrm>
        </p:spPr>
        <p:txBody>
          <a:bodyPr/>
          <a:lstStyle/>
          <a:p>
            <a:pPr marL="0" indent="0">
              <a:buNone/>
            </a:pPr>
            <a:r>
              <a:rPr lang="sv-SE" dirty="0"/>
              <a:t>2020 var Region Norrbotten totalkostnader för somatisk öppen och slutenvård ca 3,6 miljarder kronor: varav innerfall 2 986 mnkr, 83% och ytterfall 623 mnkr, 17%</a:t>
            </a:r>
          </a:p>
          <a:p>
            <a:pPr marL="0" indent="0">
              <a:buNone/>
            </a:pPr>
            <a:r>
              <a:rPr lang="sv-SE" dirty="0"/>
              <a:t>Kostnaderna för somatisk öppen och slutenvård har minskat med -1,1 procent jämfört med 2019</a:t>
            </a:r>
          </a:p>
          <a:p>
            <a:pPr marL="0" indent="0">
              <a:buNone/>
            </a:pPr>
            <a:r>
              <a:rPr lang="sv-SE" dirty="0"/>
              <a:t>Öppenvård: kostnaden per producerad DRG-poäng ligger +6,1% över riket (6,3% </a:t>
            </a:r>
            <a:r>
              <a:rPr lang="sv-SE" dirty="0" err="1"/>
              <a:t>fg.år</a:t>
            </a:r>
            <a:r>
              <a:rPr lang="sv-SE" dirty="0"/>
              <a:t>)</a:t>
            </a:r>
          </a:p>
          <a:p>
            <a:pPr marL="0" indent="0">
              <a:buNone/>
            </a:pPr>
            <a:r>
              <a:rPr lang="sv-SE" dirty="0"/>
              <a:t>Slutenvård: kostnaden per producerad DRG-poäng ligger +2,0 % över riket (5,9% </a:t>
            </a:r>
            <a:r>
              <a:rPr lang="sv-SE" dirty="0" err="1"/>
              <a:t>fg.år</a:t>
            </a:r>
            <a:r>
              <a:rPr lang="sv-SE" dirty="0"/>
              <a:t>)</a:t>
            </a:r>
          </a:p>
          <a:p>
            <a:pPr marL="0" indent="0">
              <a:buNone/>
            </a:pPr>
            <a:r>
              <a:rPr lang="sv-SE" dirty="0"/>
              <a:t> </a:t>
            </a:r>
          </a:p>
          <a:p>
            <a:pPr marL="0" indent="0">
              <a:buNone/>
            </a:pPr>
            <a:endParaRPr lang="sv-SE" dirty="0"/>
          </a:p>
          <a:p>
            <a:endParaRPr lang="sv-SE" dirty="0"/>
          </a:p>
        </p:txBody>
      </p:sp>
    </p:spTree>
    <p:extLst>
      <p:ext uri="{BB962C8B-B14F-4D97-AF65-F5344CB8AC3E}">
        <p14:creationId xmlns:p14="http://schemas.microsoft.com/office/powerpoint/2010/main" val="109042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0"/>
            <a:ext cx="5978095" cy="834016"/>
          </a:xfrm>
        </p:spPr>
        <p:txBody>
          <a:bodyPr/>
          <a:lstStyle/>
          <a:p>
            <a:r>
              <a:rPr lang="sv-SE" dirty="0"/>
              <a:t>Sammanfattning</a:t>
            </a:r>
          </a:p>
        </p:txBody>
      </p:sp>
      <p:sp>
        <p:nvSpPr>
          <p:cNvPr id="3" name="Platshållare för innehåll 2"/>
          <p:cNvSpPr>
            <a:spLocks noGrp="1"/>
          </p:cNvSpPr>
          <p:nvPr>
            <p:ph sz="half" idx="1"/>
          </p:nvPr>
        </p:nvSpPr>
        <p:spPr>
          <a:xfrm>
            <a:off x="1592722" y="976553"/>
            <a:ext cx="5978096" cy="3033209"/>
          </a:xfrm>
        </p:spPr>
        <p:txBody>
          <a:bodyPr/>
          <a:lstStyle/>
          <a:p>
            <a:pPr marL="0" lvl="0" indent="0">
              <a:buNone/>
            </a:pPr>
            <a:r>
              <a:rPr lang="sv-SE" dirty="0"/>
              <a:t>Kiruna och Gällivare sjukhus ligger betydligt högre än snittet för riket i både somatisk öppen- och slutenvård vad gäller kostnad per producerad DRG. Kostnaderna för verksamheterna i Malmfälten fördelas på ett litet patientunderlag, vilket gör det svårt att nå samma kostnadsnivåer som rikssnittet med bibehållen struktur</a:t>
            </a:r>
          </a:p>
          <a:p>
            <a:pPr marL="0" lvl="0" indent="0">
              <a:buNone/>
            </a:pPr>
            <a:r>
              <a:rPr lang="sv-SE" dirty="0"/>
              <a:t>Piteå sjukhus ligger lägre än rikssnittet för kostnad per producerad DRG, inom somatisk sluten och öppenvård i Region Norrbotten under 2020. Även Kalix sjukhus lägre än rikssnittet under 2020</a:t>
            </a:r>
          </a:p>
          <a:p>
            <a:endParaRPr lang="sv-SE" dirty="0"/>
          </a:p>
        </p:txBody>
      </p:sp>
    </p:spTree>
    <p:extLst>
      <p:ext uri="{BB962C8B-B14F-4D97-AF65-F5344CB8AC3E}">
        <p14:creationId xmlns:p14="http://schemas.microsoft.com/office/powerpoint/2010/main" val="105924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189970"/>
            <a:ext cx="5978095" cy="508430"/>
          </a:xfrm>
        </p:spPr>
        <p:txBody>
          <a:bodyPr/>
          <a:lstStyle/>
          <a:p>
            <a:r>
              <a:rPr lang="sv-SE" dirty="0"/>
              <a:t>Sammanfattning</a:t>
            </a:r>
          </a:p>
        </p:txBody>
      </p:sp>
      <p:sp>
        <p:nvSpPr>
          <p:cNvPr id="3" name="Platshållare för innehåll 2"/>
          <p:cNvSpPr>
            <a:spLocks noGrp="1"/>
          </p:cNvSpPr>
          <p:nvPr>
            <p:ph sz="half" idx="1"/>
          </p:nvPr>
        </p:nvSpPr>
        <p:spPr>
          <a:xfrm>
            <a:off x="1592722" y="825353"/>
            <a:ext cx="5978096" cy="3033209"/>
          </a:xfrm>
        </p:spPr>
        <p:txBody>
          <a:bodyPr/>
          <a:lstStyle/>
          <a:p>
            <a:pPr marL="0" indent="0">
              <a:buNone/>
            </a:pPr>
            <a:endParaRPr lang="sv-SE" dirty="0"/>
          </a:p>
          <a:p>
            <a:pPr marL="0" indent="0">
              <a:buNone/>
            </a:pPr>
            <a:r>
              <a:rPr lang="sv-SE" dirty="0"/>
              <a:t>Andelen ytterfall i somatisk slutenvård utgör i genomsnitt 4,7 procent på länets sjukhus (5,1 % g år). Högst andel </a:t>
            </a:r>
            <a:r>
              <a:rPr lang="sv-SE" dirty="0" err="1"/>
              <a:t>ytterfall</a:t>
            </a:r>
            <a:r>
              <a:rPr lang="sv-SE" dirty="0"/>
              <a:t> har Kiruna sjukhus där ytterfallen utgör 8,1 procent (11,4 % </a:t>
            </a:r>
            <a:r>
              <a:rPr lang="sv-SE" dirty="0" err="1"/>
              <a:t>fg</a:t>
            </a:r>
            <a:r>
              <a:rPr lang="sv-SE" dirty="0"/>
              <a:t> år)  och lägst Piteå sjukhus där de utgör 2,9 procent (2,5% </a:t>
            </a:r>
            <a:r>
              <a:rPr lang="sv-SE" dirty="0" err="1"/>
              <a:t>fg</a:t>
            </a:r>
            <a:r>
              <a:rPr lang="sv-SE" dirty="0"/>
              <a:t> år). Genomsnittet för rikets länsdelssjukhus är 4,5 procent. </a:t>
            </a:r>
          </a:p>
          <a:p>
            <a:pPr marL="0" indent="0">
              <a:buNone/>
            </a:pPr>
            <a:r>
              <a:rPr lang="sv-SE" dirty="0"/>
              <a:t>Sunderby sjukhus har 4,4 (4,6 % </a:t>
            </a:r>
            <a:r>
              <a:rPr lang="sv-SE" dirty="0" err="1"/>
              <a:t>fg</a:t>
            </a:r>
            <a:r>
              <a:rPr lang="sv-SE" dirty="0"/>
              <a:t> år) procent </a:t>
            </a:r>
            <a:r>
              <a:rPr lang="sv-SE" dirty="0" err="1"/>
              <a:t>ytterfall</a:t>
            </a:r>
            <a:r>
              <a:rPr lang="sv-SE" dirty="0"/>
              <a:t> i somatisk slutenvård att jämföra med 3,8 procent för länssjukhus i riket </a:t>
            </a:r>
          </a:p>
          <a:p>
            <a:pPr marL="0" indent="0">
              <a:buNone/>
            </a:pPr>
            <a:endParaRPr lang="sv-SE" dirty="0"/>
          </a:p>
          <a:p>
            <a:endParaRPr lang="sv-SE" sz="1400" dirty="0">
              <a:solidFill>
                <a:srgbClr val="FF0000"/>
              </a:solidFill>
            </a:endParaRPr>
          </a:p>
          <a:p>
            <a:endParaRPr lang="sv-SE" sz="1400" dirty="0">
              <a:solidFill>
                <a:srgbClr val="FF0000"/>
              </a:solidFill>
            </a:endParaRPr>
          </a:p>
          <a:p>
            <a:endParaRPr lang="sv-SE" sz="1400" dirty="0">
              <a:solidFill>
                <a:srgbClr val="FF0000"/>
              </a:solidFill>
            </a:endParaRPr>
          </a:p>
          <a:p>
            <a:endParaRPr lang="sv-SE" dirty="0"/>
          </a:p>
        </p:txBody>
      </p:sp>
    </p:spTree>
    <p:extLst>
      <p:ext uri="{BB962C8B-B14F-4D97-AF65-F5344CB8AC3E}">
        <p14:creationId xmlns:p14="http://schemas.microsoft.com/office/powerpoint/2010/main" val="407675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0"/>
            <a:ext cx="5978095" cy="567159"/>
          </a:xfrm>
        </p:spPr>
        <p:txBody>
          <a:bodyPr/>
          <a:lstStyle/>
          <a:p>
            <a:r>
              <a:rPr lang="sv-SE" dirty="0"/>
              <a:t>Sammanfattning</a:t>
            </a:r>
          </a:p>
        </p:txBody>
      </p:sp>
      <p:sp>
        <p:nvSpPr>
          <p:cNvPr id="3" name="Platshållare för innehåll 2"/>
          <p:cNvSpPr>
            <a:spLocks noGrp="1"/>
          </p:cNvSpPr>
          <p:nvPr>
            <p:ph sz="half" idx="1"/>
          </p:nvPr>
        </p:nvSpPr>
        <p:spPr>
          <a:xfrm>
            <a:off x="1592722" y="659757"/>
            <a:ext cx="5978096" cy="3352739"/>
          </a:xfrm>
        </p:spPr>
        <p:txBody>
          <a:bodyPr/>
          <a:lstStyle/>
          <a:p>
            <a:pPr marL="0" indent="0">
              <a:buNone/>
            </a:pPr>
            <a:r>
              <a:rPr lang="sv-SE" dirty="0"/>
              <a:t>Andelen </a:t>
            </a:r>
            <a:r>
              <a:rPr lang="sv-SE" dirty="0" err="1"/>
              <a:t>ytterfallskostnader</a:t>
            </a:r>
            <a:r>
              <a:rPr lang="sv-SE" dirty="0"/>
              <a:t> i somatisk slutenvård är högre i RN jämfört med riket (23 procent jämfört med rikets 19 procent 2020). 2019 var andelen 20 procent RN, 16 procent riket  </a:t>
            </a:r>
          </a:p>
          <a:p>
            <a:pPr marL="0" indent="0">
              <a:buNone/>
            </a:pPr>
            <a:r>
              <a:rPr lang="sv-SE" dirty="0"/>
              <a:t>Andelen </a:t>
            </a:r>
            <a:r>
              <a:rPr lang="sv-SE" dirty="0" err="1"/>
              <a:t>ytterfallskostnader</a:t>
            </a:r>
            <a:r>
              <a:rPr lang="sv-SE" dirty="0"/>
              <a:t> i somatisk öppenvård ligger på samma nivå i RN som riket (10 procent 2020), 2019 var andelen 9 procent (RN, riket)</a:t>
            </a:r>
          </a:p>
          <a:p>
            <a:pPr marL="0" indent="0">
              <a:buNone/>
            </a:pPr>
            <a:r>
              <a:rPr lang="sv-SE" dirty="0"/>
              <a:t>Den totala kostnaden för </a:t>
            </a:r>
            <a:r>
              <a:rPr lang="sv-SE" dirty="0" err="1"/>
              <a:t>ytterfall</a:t>
            </a:r>
            <a:r>
              <a:rPr lang="sv-SE" dirty="0"/>
              <a:t> </a:t>
            </a:r>
            <a:r>
              <a:rPr lang="sv-SE" dirty="0" err="1"/>
              <a:t>sv+öv</a:t>
            </a:r>
            <a:r>
              <a:rPr lang="sv-SE" dirty="0"/>
              <a:t> har ökat med 55 mnkr, 9,7%. Antalet </a:t>
            </a:r>
            <a:r>
              <a:rPr lang="sv-SE" dirty="0" err="1"/>
              <a:t>ytterfallsvårdtillfällen</a:t>
            </a:r>
            <a:r>
              <a:rPr lang="sv-SE" dirty="0"/>
              <a:t>/ kontakter har minskat med -2 524 stycken, - 17,7%</a:t>
            </a:r>
          </a:p>
        </p:txBody>
      </p:sp>
    </p:spTree>
    <p:extLst>
      <p:ext uri="{BB962C8B-B14F-4D97-AF65-F5344CB8AC3E}">
        <p14:creationId xmlns:p14="http://schemas.microsoft.com/office/powerpoint/2010/main" val="19205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117970"/>
            <a:ext cx="5978095" cy="472430"/>
          </a:xfrm>
        </p:spPr>
        <p:txBody>
          <a:bodyPr/>
          <a:lstStyle/>
          <a:p>
            <a:r>
              <a:rPr lang="sv-SE" dirty="0"/>
              <a:t>Sammanfattning</a:t>
            </a:r>
          </a:p>
        </p:txBody>
      </p:sp>
      <p:sp>
        <p:nvSpPr>
          <p:cNvPr id="3" name="Platshållare för innehåll 2"/>
          <p:cNvSpPr>
            <a:spLocks noGrp="1"/>
          </p:cNvSpPr>
          <p:nvPr>
            <p:ph sz="half" idx="1"/>
          </p:nvPr>
        </p:nvSpPr>
        <p:spPr>
          <a:xfrm>
            <a:off x="1592721" y="590400"/>
            <a:ext cx="5978096" cy="3033209"/>
          </a:xfrm>
        </p:spPr>
        <p:txBody>
          <a:bodyPr/>
          <a:lstStyle/>
          <a:p>
            <a:pPr marL="0" indent="0">
              <a:buNone/>
            </a:pPr>
            <a:r>
              <a:rPr lang="sv-SE" dirty="0"/>
              <a:t>I somatisk slutenvård har RN en högre andel av </a:t>
            </a:r>
            <a:r>
              <a:rPr lang="sv-SE" dirty="0" err="1"/>
              <a:t>ytterfallskostnader</a:t>
            </a:r>
            <a:r>
              <a:rPr lang="sv-SE" dirty="0"/>
              <a:t> i 15 av 25 MDC (diagnosgrupper)</a:t>
            </a:r>
          </a:p>
          <a:p>
            <a:pPr marL="0" indent="0">
              <a:buNone/>
            </a:pPr>
            <a:r>
              <a:rPr lang="sv-SE" dirty="0"/>
              <a:t>I somatisk öppenvård har RN en högre andel av </a:t>
            </a:r>
            <a:r>
              <a:rPr lang="sv-SE" dirty="0" err="1"/>
              <a:t>ytterfallskostnader</a:t>
            </a:r>
            <a:r>
              <a:rPr lang="sv-SE" dirty="0"/>
              <a:t> i 13 av 25 MDC (diagnosgrupper)</a:t>
            </a:r>
          </a:p>
          <a:p>
            <a:pPr marL="0" indent="0">
              <a:buNone/>
            </a:pPr>
            <a:r>
              <a:rPr lang="sv-SE" dirty="0"/>
              <a:t>Störst </a:t>
            </a:r>
            <a:r>
              <a:rPr lang="sv-SE" dirty="0" err="1"/>
              <a:t>ytterfallskostnader</a:t>
            </a:r>
            <a:r>
              <a:rPr lang="sv-SE" dirty="0"/>
              <a:t> i den somatiska slutenvården ses inom 99 Ospecifik och felaktig information, 132 mnkr vilket är 67% av kostnaderna i gruppen. Det är 11 procent högre än rikets andel av </a:t>
            </a:r>
            <a:r>
              <a:rPr lang="sv-SE" dirty="0" err="1"/>
              <a:t>ytterfallskostnader</a:t>
            </a:r>
            <a:r>
              <a:rPr lang="sv-SE" dirty="0"/>
              <a:t> för diagnosgruppen</a:t>
            </a:r>
          </a:p>
          <a:p>
            <a:pPr marL="0" indent="0">
              <a:buNone/>
            </a:pPr>
            <a:r>
              <a:rPr lang="sv-SE" dirty="0"/>
              <a:t>Näst störst </a:t>
            </a:r>
            <a:r>
              <a:rPr lang="sv-SE" dirty="0" err="1"/>
              <a:t>ytterfallskostnader</a:t>
            </a:r>
            <a:r>
              <a:rPr lang="sv-SE" dirty="0"/>
              <a:t> ses inom 04 Andningsorganens sjukdomar, 49 mnkr vilket är 27 % av kostnaderna för gruppen. Det är 9 procent högre än rikets andel av </a:t>
            </a:r>
            <a:r>
              <a:rPr lang="sv-SE" dirty="0" err="1"/>
              <a:t>ytterfallskostnader</a:t>
            </a:r>
            <a:r>
              <a:rPr lang="sv-SE" dirty="0"/>
              <a:t> för diagnosgruppen</a:t>
            </a:r>
          </a:p>
          <a:p>
            <a:pPr marL="0" indent="0">
              <a:buNone/>
            </a:pPr>
            <a:endParaRPr lang="sv-SE" dirty="0"/>
          </a:p>
        </p:txBody>
      </p:sp>
    </p:spTree>
    <p:extLst>
      <p:ext uri="{BB962C8B-B14F-4D97-AF65-F5344CB8AC3E}">
        <p14:creationId xmlns:p14="http://schemas.microsoft.com/office/powerpoint/2010/main" val="273638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a:t>
            </a:r>
          </a:p>
        </p:txBody>
      </p:sp>
      <p:sp>
        <p:nvSpPr>
          <p:cNvPr id="3" name="Platshållare för innehåll 2"/>
          <p:cNvSpPr>
            <a:spLocks noGrp="1"/>
          </p:cNvSpPr>
          <p:nvPr>
            <p:ph sz="half" idx="1"/>
          </p:nvPr>
        </p:nvSpPr>
        <p:spPr/>
        <p:txBody>
          <a:bodyPr/>
          <a:lstStyle/>
          <a:p>
            <a:pPr marL="0" indent="0">
              <a:buNone/>
            </a:pPr>
            <a:r>
              <a:rPr lang="sv-SE" dirty="0"/>
              <a:t>Slutenvård</a:t>
            </a:r>
          </a:p>
          <a:p>
            <a:pPr marL="0" indent="0">
              <a:buNone/>
            </a:pPr>
            <a:r>
              <a:rPr lang="sv-SE" dirty="0"/>
              <a:t>Mäns andel av totala innerfallskostnader i somatisk slutenvård är 53 %, kvinnor 47%. Mäns andel av totala </a:t>
            </a:r>
            <a:r>
              <a:rPr lang="sv-SE" dirty="0" err="1"/>
              <a:t>ytterfallskostnader</a:t>
            </a:r>
            <a:r>
              <a:rPr lang="sv-SE" dirty="0"/>
              <a:t> är 61 % kvinnor 39 % (exkl. förlossning)</a:t>
            </a:r>
          </a:p>
          <a:p>
            <a:pPr marL="0" indent="0">
              <a:buNone/>
            </a:pPr>
            <a:r>
              <a:rPr lang="sv-SE" dirty="0"/>
              <a:t>Mönstret är i paritet med riket</a:t>
            </a:r>
          </a:p>
          <a:p>
            <a:pPr marL="0" indent="0">
              <a:buNone/>
            </a:pPr>
            <a:r>
              <a:rPr lang="sv-SE" dirty="0"/>
              <a:t>Att kostnaderna för män och kvinnor kan skilja sig åt kan t.ex. bero på ålder vid diagnos, medelvårdtidens längd och olika </a:t>
            </a:r>
            <a:r>
              <a:rPr lang="sv-SE" dirty="0" err="1"/>
              <a:t>sökmönster</a:t>
            </a:r>
            <a:r>
              <a:rPr lang="sv-SE" dirty="0"/>
              <a:t> för män och kvinnor när vård uppsöks</a:t>
            </a:r>
          </a:p>
        </p:txBody>
      </p:sp>
    </p:spTree>
    <p:extLst>
      <p:ext uri="{BB962C8B-B14F-4D97-AF65-F5344CB8AC3E}">
        <p14:creationId xmlns:p14="http://schemas.microsoft.com/office/powerpoint/2010/main" val="2149497073"/>
      </p:ext>
    </p:extLst>
  </p:cSld>
  <p:clrMapOvr>
    <a:masterClrMapping/>
  </p:clrMapOvr>
</p:sld>
</file>

<file path=ppt/theme/theme1.xml><?xml version="1.0" encoding="utf-8"?>
<a:theme xmlns:a="http://schemas.openxmlformats.org/drawingml/2006/main" name="Region Norrbotten_blå">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Rapportdokument" ma:contentTypeID="0x010100D7963E0E5B7A40E5AEA07389401D709F0045878216D3F54EE2826859E7F8F5B4BC0101001257CD737B4A0C4C91CB65EBFDBC122A" ma:contentTypeVersion="1901" ma:contentTypeDescription="Rapportdokument" ma:contentTypeScope="" ma:versionID="cd640569a02429beb82407b734fff634">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6311f6d6775347c6999724c93388e0ca"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p:Policy xmlns:p="office.server.policy" id="" local="true">
  <p:Name>Redovisande</p:Name>
  <p:Description/>
  <p:Statement/>
  <p:PolicyItems>
    <p:PolicyItem featureId="Microsoft.Office.RecordsManagement.PolicyFeatures.Expiration" staticId="0x010100D7963E0E5B7A40E5AEA07389401D709F0045878216D3F54EE2826859E7F8F5B4BC|1214505165" UniqueId="033c95a8-fd37-4ff4-b52f-a621867b7a3c">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2023-01-22T23:00:00+00:00</NLLPublishDate>
    <NLLPublished xmlns="http://schemas.microsoft.com/sharepoint/v3" xsi:nil="true"/>
    <NLLPublishingstatus xmlns="http://schemas.microsoft.com/sharepoint/v3">Publicerad</NLLPublishingstatus>
    <NLLDocumentIDValue xmlns="http://schemas.microsoft.com/sharepoint/v3">ARBGRP704-449473926-71</NLLDocumentIDValue>
    <NLLThinningTime xmlns="http://schemas.microsoft.com/sharepoint/v3">2026-01-22T23:00:00+00:00</NLLThinningTime>
    <NLLPublishDateQuickpart xmlns="http://schemas.microsoft.com/sharepoint/v3">2023-01-23</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Sofia Reinholdt</NLLEstablishedByQuickpart>
    <prdProcessTaxHTField0 xmlns="http://schemas.microsoft.com/sharepoint/v3">
      <Terms xmlns="http://schemas.microsoft.com/office/infopath/2007/PartnerControls">
        <TermInfo xmlns="http://schemas.microsoft.com/office/infopath/2007/PartnerControls">
          <TermName xmlns="http://schemas.microsoft.com/office/infopath/2007/PartnerControls">Att analysera</TermName>
          <TermId xmlns="http://schemas.microsoft.com/office/infopath/2007/PartnerControls">8373816e-cc5d-4bf1-9739-777a042d32b4</TermId>
        </TermInfo>
      </Terms>
    </prdProcessTaxHTField0>
    <AnsvarigQuickpart xmlns="http://schemas.microsoft.com/sharepoint/v3">Jan Öström</AnsvarigQuickpart>
    <NLLEstablishedBy xmlns="http://schemas.microsoft.com/sharepoint/v3">
      <UserInfo>
        <DisplayName>Sofia Reinholdt</DisplayName>
        <AccountId>606</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Resultat</TermName>
          <TermId xmlns="http://schemas.microsoft.com/office/infopath/2007/PartnerControls">f5491f0f-71dc-467a-a43b-1e0ef4756d1f</TermId>
        </TermInfo>
      </Terms>
    </NLLDocumentTypeTaxHTField0>
    <NLLVersion xmlns="http://schemas.microsoft.com/sharepoint/v3">1.0</NLLVersion>
    <NLLInformationclass xmlns="http://schemas.microsoft.com/sharepoint/v3">Publik</NLLInformationclass>
    <NLLModifiedBy xmlns="http://schemas.microsoft.com/sharepoint/v3">Sofia Reinholdt</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Analysnätverk</TermName>
          <TermId xmlns="http://schemas.microsoft.com/office/infopath/2007/PartnerControls">dbc5f1c9-d438-4c67-8efe-657d2be29e4f</TermId>
        </TermInfo>
      </Terms>
    </NLLProducerPlaceTaxHTField0>
    <VersionComment xmlns="http://schemas.microsoft.com/sharepoint/v3" xsi:nil="true"/>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analys</TermName>
          <TermId xmlns="http://schemas.microsoft.com/office/infopath/2007/PartnerControls">9d2f55c3-dd34-4f90-bb4f-dce7bd25de87</TermId>
        </TermInfo>
        <TermInfo xmlns="http://schemas.microsoft.com/office/infopath/2007/PartnerControls">
          <TermName xmlns="http://schemas.microsoft.com/office/infopath/2007/PartnerControls">2020</TermName>
          <TermId xmlns="http://schemas.microsoft.com/office/infopath/2007/PartnerControls">73a69b28-49f4-4b67-8842-dcaf068486b8</TermId>
        </TermInfo>
        <TermInfo xmlns="http://schemas.microsoft.com/office/infopath/2007/PartnerControls">
          <TermName xmlns="http://schemas.microsoft.com/office/infopath/2007/PartnerControls">KPP</TermName>
          <TermId xmlns="http://schemas.microsoft.com/office/infopath/2007/PartnerControls">933610af-b69e-4d22-91df-9bbf3dbcb271</TermId>
        </TermInfo>
        <TermInfo xmlns="http://schemas.microsoft.com/office/infopath/2007/PartnerControls">
          <TermName xmlns="http://schemas.microsoft.com/office/infopath/2007/PartnerControls">analysresultat</TermName>
          <TermId xmlns="http://schemas.microsoft.com/office/infopath/2007/PartnerControls">ae79fd7b-3ffb-4941-9dc8-84c929083a30</TermId>
        </TermInfo>
      </Terms>
    </TaxKeywordTaxHTField>
    <_dlc_DocId xmlns="c7918ce9-5289-4a18-805d-4141408e948c">ARBGRP704-449473926-71</_dlc_DocId>
    <_dlc_DocIdUrl xmlns="c7918ce9-5289-4a18-805d-4141408e948c">
      <Url>http://spportal.extvis.local/process/administrativ/_layouts/15/DocIdRedir.aspx?ID=ARBGRP704-449473926-71</Url>
      <Description>ARBGRP704-449473926-71</Description>
    </_dlc_DocIdUrl>
    <_dlc_DocIdPersistId xmlns="c7918ce9-5289-4a18-805d-4141408e948c">true</_dlc_DocIdPersistId>
    <_dlc_ExpireDateSaved xmlns="http://schemas.microsoft.com/sharepoint/v3" xsi:nil="true"/>
    <_dlc_ExpireDate xmlns="http://schemas.microsoft.com/sharepoint/v3">2026-02-22T23:00:00+00:00</_dlc_ExpireDate>
    <VIS_DocumentId xmlns="e1dec489-f745-4ed5-9c00-958a11aea6df">
      <Url>https://samarbeta.nll.se/producentplats/analysnatverk/_layouts/15/DocIdRedir.aspx?ID=ARBGRP704-449473926-71</Url>
      <Description>ARBGRP704-449473926-71</Description>
    </VIS_DocumentId>
    <VISResponsible xmlns="e1dec489-f745-4ed5-9c00-958a11aea6df">
      <UserInfo>
        <DisplayName>Jan Öström</DisplayName>
        <AccountId>1200</AccountId>
        <AccountType/>
      </UserInfo>
    </VISResponsible>
    <DocumentStatus xmlns="e1dec489-f745-4ed5-9c00-958a11aea6df">
      <Url>https://samarbeta.nll.se/producentplats/analysnatverk/_layouts/15/wrkstat.aspx?List=9abec2d5-c89e-4370-9b2f-9eec1faedc0d&amp;WorkflowInstanceName=fd2bc600-a1dc-4b6f-aa2b-23de7885c92d</Url>
      <Description>Publicerad</Description>
    </DocumentStatus>
    <_dlc_Exempt xmlns="http://schemas.microsoft.com/sharepoint/v3">false</_dlc_Exempt>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8C53EC-98CA-48CF-A6A7-C8FC3882730D}"/>
</file>

<file path=customXml/itemProps2.xml><?xml version="1.0" encoding="utf-8"?>
<ds:datastoreItem xmlns:ds="http://schemas.openxmlformats.org/officeDocument/2006/customXml" ds:itemID="{7D0FDD3D-78B1-4E02-BC6D-D117150F2AF6}"/>
</file>

<file path=customXml/itemProps3.xml><?xml version="1.0" encoding="utf-8"?>
<ds:datastoreItem xmlns:ds="http://schemas.openxmlformats.org/officeDocument/2006/customXml" ds:itemID="{527463D0-4CF5-4E1F-B994-8465196643D0}"/>
</file>

<file path=customXml/itemProps4.xml><?xml version="1.0" encoding="utf-8"?>
<ds:datastoreItem xmlns:ds="http://schemas.openxmlformats.org/officeDocument/2006/customXml" ds:itemID="{887700D5-E380-4840-9D41-BB0C68C6CC97}"/>
</file>

<file path=customXml/itemProps5.xml><?xml version="1.0" encoding="utf-8"?>
<ds:datastoreItem xmlns:ds="http://schemas.openxmlformats.org/officeDocument/2006/customXml" ds:itemID="{60DDADBC-1EEC-4367-9864-B8BB108D40B5}"/>
</file>

<file path=docProps/app.xml><?xml version="1.0" encoding="utf-8"?>
<Properties xmlns="http://schemas.openxmlformats.org/officeDocument/2006/extended-properties" xmlns:vt="http://schemas.openxmlformats.org/officeDocument/2006/docPropsVTypes">
  <Template>Region Norrbotten_blå</Template>
  <TotalTime>19885</TotalTime>
  <Words>3326</Words>
  <Application>Microsoft Office PowerPoint</Application>
  <PresentationFormat>Bildspel på skärmen (16:9)</PresentationFormat>
  <Paragraphs>241</Paragraphs>
  <Slides>34</Slides>
  <Notes>30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34</vt:i4>
      </vt:variant>
    </vt:vector>
  </HeadingPairs>
  <TitlesOfParts>
    <vt:vector size="38" baseType="lpstr">
      <vt:lpstr>Arial</vt:lpstr>
      <vt:lpstr>Calibri</vt:lpstr>
      <vt:lpstr>Wingdings</vt:lpstr>
      <vt:lpstr>Region Norrbotten_blå</vt:lpstr>
      <vt:lpstr>KPP år 2020 jämfört med riket</vt:lpstr>
      <vt:lpstr>Vad är KPP</vt:lpstr>
      <vt:lpstr>Syfte med KPP</vt:lpstr>
      <vt:lpstr>Sammanfattning</vt:lpstr>
      <vt:lpstr>Sammanfattning</vt:lpstr>
      <vt:lpstr>Sammanfattning</vt:lpstr>
      <vt:lpstr>Sammanfattning</vt:lpstr>
      <vt:lpstr>Sammanfattning</vt:lpstr>
      <vt:lpstr>Sammanfattning</vt:lpstr>
      <vt:lpstr>PowerPoint-presentation</vt:lpstr>
      <vt:lpstr>Norrbotten i jämförelse med riket- somatisk vård, kr/DRG </vt:lpstr>
      <vt:lpstr>Norrbotten i jämförelse med riket- Medelvårdtid</vt:lpstr>
      <vt:lpstr>Norrbotten i jämförelse med riket- sluten somatisk vård, innerfall</vt:lpstr>
      <vt:lpstr>Norrbotten i jämförelse med riket- öppen somatisk vård, innerfall</vt:lpstr>
      <vt:lpstr>Kostnad per producerad DRG-poäng Somatisk slutenvård jämfört med riket</vt:lpstr>
      <vt:lpstr>Kostnad per producerad DRG-poäng Somatisk öppenvård jämfört med riket</vt:lpstr>
      <vt:lpstr>Norrbotten i jämförelse med riket- sluten somatisk vård, ytterfall</vt:lpstr>
      <vt:lpstr>Norrbotten i jämförelse med riket- öppen somatisk vård, ytterfall</vt:lpstr>
      <vt:lpstr>Region Norrbotten somatisk vård, total kostnad per MDC</vt:lpstr>
      <vt:lpstr>Region Norrbotten somatisk slutenvård, total kostnad per kön och MDC</vt:lpstr>
      <vt:lpstr>Andel ytterfallskostnad jämfört med riket -somatisk slutenvård </vt:lpstr>
      <vt:lpstr>Vårdtillfällen och totala kostnader ytterfall, somatisk slutenvård, 2020 RN</vt:lpstr>
      <vt:lpstr>PowerPoint-presentation</vt:lpstr>
      <vt:lpstr>Andel ytterfallskostnad jämfört med riket -somatisk öppenvård</vt:lpstr>
      <vt:lpstr>Fördelning av kostnadsytterfall per mvo* Somatisk slutenvård</vt:lpstr>
      <vt:lpstr>Fördelning av kostnadsytterfall per MDC  101 Internmedicinsk vård</vt:lpstr>
      <vt:lpstr>Fördelning av kostnadsytterfall per MDC  101 Internmedicinsk vård per sjukhus År 2020</vt:lpstr>
      <vt:lpstr>Fördelning av kostnadsytterfall per MDC  101 Internmedicinsk vård per sjukhus År 2019</vt:lpstr>
      <vt:lpstr>Fördelning av kostnadsytterfall per MDC  301 Kirurgisk vård</vt:lpstr>
      <vt:lpstr>Fördelning av kostnadsytterfall per MDC  301 Kirurgisk vård, per sjukhus år 2020</vt:lpstr>
      <vt:lpstr>Fördelning av kostnadsytterfall per MDC  301 Kirurgisk vård, per sjukhus år 2019</vt:lpstr>
      <vt:lpstr>Fördelning av kostnadsytterfall per MDC  121-infektionssjukvård</vt:lpstr>
      <vt:lpstr>Fördelning av kostnadsytterfall per MDC  121-infektionssjukvård, per sjukhus år 2020</vt:lpstr>
      <vt:lpstr>Fördelning av kostnadsytterfall per MDC  121-infektionssjukvård, per sjukhus år 2019</vt:lpstr>
    </vt:vector>
  </TitlesOfParts>
  <Company>Norrbottens läns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Sofie Cajander Sehlstedt</dc:creator>
  <cp:keywords>2020; analys; KPP; analysresultat</cp:keywords>
  <cp:lastModifiedBy>Sofia Reinholdt</cp:lastModifiedBy>
  <cp:revision>535</cp:revision>
  <cp:lastPrinted>2017-09-18T08:16:02Z</cp:lastPrinted>
  <dcterms:created xsi:type="dcterms:W3CDTF">2017-05-10T09:37:12Z</dcterms:created>
  <dcterms:modified xsi:type="dcterms:W3CDTF">2023-01-23T13:13:32Z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0x010100D7963E0E5B7A40E5AEA07389401D709F0045878216D3F54EE2826859E7F8F5B4BC0101001257CD737B4A0C4C91CB65EBFDBC122A</vt:lpwstr>
  </property>
  <property fmtid="{D5CDD505-2E9C-101B-9397-08002B2CF9AE}" pid="3" name="TaxKeyword">
    <vt:lpwstr>4900;#analys|9d2f55c3-dd34-4f90-bb4f-dce7bd25de87;#8747;#2020|73a69b28-49f4-4b67-8842-dcaf068486b8;#8092;#KPP|933610af-b69e-4d22-91df-9bbf3dbcb271;#9604;#analysresultat|ae79fd7b-3ffb-4941-9dc8-84c929083a30</vt:lpwstr>
  </property>
  <property fmtid="{D5CDD505-2E9C-101B-9397-08002B2CF9AE}" pid="4" name="CareActionCodeSurgical">
    <vt:lpwstr/>
  </property>
  <property fmtid="{D5CDD505-2E9C-101B-9397-08002B2CF9AE}" pid="5" name="NLLProducerPlace">
    <vt:lpwstr>8304;#Analysnätverk|dbc5f1c9-d438-4c67-8efe-657d2be29e4f</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1687;#|2ac66d7d-7456-4491-b0c4-3e1d538f92db</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Godkänn dokument(1)">
    <vt:lpwstr>, </vt:lpwstr>
  </property>
  <property fmtid="{D5CDD505-2E9C-101B-9397-08002B2CF9AE}" pid="16" name="NLLPublishedTemplate">
    <vt:lpwstr/>
  </property>
  <property fmtid="{D5CDD505-2E9C-101B-9397-08002B2CF9AE}" pid="17" name="NLLWFComment">
    <vt:lpwstr/>
  </property>
  <property fmtid="{D5CDD505-2E9C-101B-9397-08002B2CF9AE}" pid="18" name="NLLPTCName">
    <vt:lpwstr/>
  </property>
  <property fmtid="{D5CDD505-2E9C-101B-9397-08002B2CF9AE}" pid="19" name="SpecialtyTaxHTField0">
    <vt:lpwstr/>
  </property>
  <property fmtid="{D5CDD505-2E9C-101B-9397-08002B2CF9AE}" pid="20" name="CareActionCodeNonSurgical">
    <vt:lpwstr/>
  </property>
  <property fmtid="{D5CDD505-2E9C-101B-9397-08002B2CF9AE}" pid="21" name="AnalysisNameTaxHTField0">
    <vt:lpwstr/>
  </property>
  <property fmtid="{D5CDD505-2E9C-101B-9397-08002B2CF9AE}" pid="22" name="Specialty">
    <vt:lpwstr/>
  </property>
  <property fmtid="{D5CDD505-2E9C-101B-9397-08002B2CF9AE}" pid="23" name="NLLProjectUrl">
    <vt:lpwstr/>
  </property>
  <property fmtid="{D5CDD505-2E9C-101B-9397-08002B2CF9AE}" pid="24" name="NLLSteeringGroup">
    <vt:lpwstr/>
  </property>
  <property fmtid="{D5CDD505-2E9C-101B-9397-08002B2CF9AE}" pid="25" name="NLLMeetingTypeTaxHTField0">
    <vt:lpwstr/>
  </property>
  <property fmtid="{D5CDD505-2E9C-101B-9397-08002B2CF9AE}" pid="26" name="NLLTemplateStatus">
    <vt:lpwstr/>
  </property>
  <property fmtid="{D5CDD505-2E9C-101B-9397-08002B2CF9AE}" pid="27" name="CareActionCodeSurgicalTaxHTField0">
    <vt:lpwstr/>
  </property>
  <property fmtid="{D5CDD505-2E9C-101B-9397-08002B2CF9AE}" pid="28" name="PharmaceuticalCodeTaxHTField0">
    <vt:lpwstr/>
  </property>
  <property fmtid="{D5CDD505-2E9C-101B-9397-08002B2CF9AE}" pid="29" name="Granska dokument(1)">
    <vt:lpwstr>, </vt:lpwstr>
  </property>
  <property fmtid="{D5CDD505-2E9C-101B-9397-08002B2CF9AE}" pid="30" name="NLLProjectLeader">
    <vt:lpwstr/>
  </property>
  <property fmtid="{D5CDD505-2E9C-101B-9397-08002B2CF9AE}" pid="31" name="NLLDecisionLevelManagedTaxHTField0">
    <vt:lpwstr/>
  </property>
  <property fmtid="{D5CDD505-2E9C-101B-9397-08002B2CF9AE}" pid="34" name="NLLDefaultTemplate">
    <vt:lpwstr/>
  </property>
  <property fmtid="{D5CDD505-2E9C-101B-9397-08002B2CF9AE}" pid="35" name="NLLProjectVisitor">
    <vt:lpwstr/>
  </property>
  <property fmtid="{D5CDD505-2E9C-101B-9397-08002B2CF9AE}" pid="36" name="NLLApprovedBy">
    <vt:lpwstr/>
  </property>
  <property fmtid="{D5CDD505-2E9C-101B-9397-08002B2CF9AE}" pid="37" name="NLLDecisionLevelManaged">
    <vt:lpwstr/>
  </property>
  <property fmtid="{D5CDD505-2E9C-101B-9397-08002B2CF9AE}" pid="38" name="CompulsoryAction">
    <vt:lpwstr/>
  </property>
  <property fmtid="{D5CDD505-2E9C-101B-9397-08002B2CF9AE}" pid="39" name="NLLProjectDivisionTaxHTField0">
    <vt:lpwstr/>
  </property>
  <property fmtid="{D5CDD505-2E9C-101B-9397-08002B2CF9AE}" pid="40" name="ICD10CodeTaxHTField0">
    <vt:lpwstr/>
  </property>
  <property fmtid="{D5CDD505-2E9C-101B-9397-08002B2CF9AE}" pid="41" name="Godkänn dokument">
    <vt:lpwstr>, </vt:lpwstr>
  </property>
  <property fmtid="{D5CDD505-2E9C-101B-9397-08002B2CF9AE}" pid="42" name="NLLProjectOwner">
    <vt:lpwstr/>
  </property>
  <property fmtid="{D5CDD505-2E9C-101B-9397-08002B2CF9AE}" pid="43" name="NPUCodeTaxHTField0">
    <vt:lpwstr/>
  </property>
  <property fmtid="{D5CDD505-2E9C-101B-9397-08002B2CF9AE}" pid="44" name="NLLTemplateFolderDescription">
    <vt:lpwstr/>
  </property>
  <property fmtid="{D5CDD505-2E9C-101B-9397-08002B2CF9AE}" pid="45" name="TLVCodeAction">
    <vt:lpwstr/>
  </property>
  <property fmtid="{D5CDD505-2E9C-101B-9397-08002B2CF9AE}" pid="46" name="RadiologicalCode">
    <vt:lpwstr/>
  </property>
  <property fmtid="{D5CDD505-2E9C-101B-9397-08002B2CF9AE}" pid="47" name="References">
    <vt:lpwstr/>
  </property>
  <property fmtid="{D5CDD505-2E9C-101B-9397-08002B2CF9AE}" pid="48" name="prdProcess">
    <vt:lpwstr>6182;#Att analysera|8373816e-cc5d-4bf1-9739-777a042d32b4</vt:lpwstr>
  </property>
  <property fmtid="{D5CDD505-2E9C-101B-9397-08002B2CF9AE}" pid="49" name="NLLProjectOrderStatus">
    <vt:lpwstr/>
  </property>
  <property fmtid="{D5CDD505-2E9C-101B-9397-08002B2CF9AE}" pid="51" name="NLLReferenceGroup">
    <vt:lpwstr/>
  </property>
  <property fmtid="{D5CDD505-2E9C-101B-9397-08002B2CF9AE}" pid="52" name="TLVCodeDiagnosis">
    <vt:lpwstr/>
  </property>
  <property fmtid="{D5CDD505-2E9C-101B-9397-08002B2CF9AE}" pid="53" name="PharmaceuticalCode">
    <vt:lpwstr/>
  </property>
  <property fmtid="{D5CDD505-2E9C-101B-9397-08002B2CF9AE}" pid="54" name="NLLInitiationDate">
    <vt:lpwstr/>
  </property>
  <property fmtid="{D5CDD505-2E9C-101B-9397-08002B2CF9AE}" pid="56" name="ReferencesTaxHTField0">
    <vt:lpwstr/>
  </property>
  <property fmtid="{D5CDD505-2E9C-101B-9397-08002B2CF9AE}" pid="57" name="NLLWindingUpDate">
    <vt:lpwstr/>
  </property>
  <property fmtid="{D5CDD505-2E9C-101B-9397-08002B2CF9AE}" pid="58" name="TLVCodeActionTaxHTField0">
    <vt:lpwstr/>
  </property>
  <property fmtid="{D5CDD505-2E9C-101B-9397-08002B2CF9AE}" pid="59" name="NLLProjectNr">
    <vt:lpwstr/>
  </property>
  <property fmtid="{D5CDD505-2E9C-101B-9397-08002B2CF9AE}" pid="60" name="Granska dokument">
    <vt:lpwstr>, </vt:lpwstr>
  </property>
  <property fmtid="{D5CDD505-2E9C-101B-9397-08002B2CF9AE}" pid="61" name="NLLProjectTypeTaxHTField0">
    <vt:lpwstr/>
  </property>
  <property fmtid="{D5CDD505-2E9C-101B-9397-08002B2CF9AE}" pid="62" name="NLLPTCProcessTeam">
    <vt:lpwstr/>
  </property>
  <property fmtid="{D5CDD505-2E9C-101B-9397-08002B2CF9AE}" pid="63" name="RadiologicalCodeTaxHTField0">
    <vt:lpwstr/>
  </property>
  <property fmtid="{D5CDD505-2E9C-101B-9397-08002B2CF9AE}" pid="64" name="NLLImplementationDate">
    <vt:lpwstr/>
  </property>
  <property fmtid="{D5CDD505-2E9C-101B-9397-08002B2CF9AE}" pid="65" name="NLLProjectDivision">
    <vt:lpwstr/>
  </property>
  <property fmtid="{D5CDD505-2E9C-101B-9397-08002B2CF9AE}" pid="66" name="PsychiatricCode">
    <vt:lpwstr/>
  </property>
  <property fmtid="{D5CDD505-2E9C-101B-9397-08002B2CF9AE}" pid="67" name="Publicera dokument">
    <vt:lpwstr>, </vt:lpwstr>
  </property>
  <property fmtid="{D5CDD505-2E9C-101B-9397-08002B2CF9AE}" pid="68" name="NLLProjectType">
    <vt:lpwstr/>
  </property>
  <property fmtid="{D5CDD505-2E9C-101B-9397-08002B2CF9AE}" pid="69" name="AnalysisName">
    <vt:lpwstr/>
  </property>
  <property fmtid="{D5CDD505-2E9C-101B-9397-08002B2CF9AE}" pid="70" name="NLLMtptCodeTaxHTField0">
    <vt:lpwstr/>
  </property>
  <property fmtid="{D5CDD505-2E9C-101B-9397-08002B2CF9AE}" pid="71" name="NLLLatestProjectTrackingDate">
    <vt:lpwstr/>
  </property>
  <property fmtid="{D5CDD505-2E9C-101B-9397-08002B2CF9AE}" pid="72" name="NLLDocumentType">
    <vt:lpwstr>1915;#Resultat|f5491f0f-71dc-467a-a43b-1e0ef4756d1f</vt:lpwstr>
  </property>
  <property fmtid="{D5CDD505-2E9C-101B-9397-08002B2CF9AE}" pid="73" name="NLLProjectTypeText">
    <vt:lpwstr/>
  </property>
  <property fmtid="{D5CDD505-2E9C-101B-9397-08002B2CF9AE}" pid="74" name="NLLEstablishingDate">
    <vt:lpwstr/>
  </property>
  <property fmtid="{D5CDD505-2E9C-101B-9397-08002B2CF9AE}" pid="75" name="NLLProjectMember">
    <vt:lpwstr/>
  </property>
  <property fmtid="{D5CDD505-2E9C-101B-9397-08002B2CF9AE}" pid="76" name="NLLProcessTeamLookup">
    <vt:lpwstr/>
  </property>
  <property fmtid="{D5CDD505-2E9C-101B-9397-08002B2CF9AE}" pid="77" name="CareActionCodeNonSurgicalTaxHTField0">
    <vt:lpwstr/>
  </property>
  <property fmtid="{D5CDD505-2E9C-101B-9397-08002B2CF9AE}" pid="78" name="CompulsoryActionTaxHTField0">
    <vt:lpwstr/>
  </property>
  <property fmtid="{D5CDD505-2E9C-101B-9397-08002B2CF9AE}" pid="79" name="NLLMeetingType">
    <vt:lpwstr/>
  </property>
  <property fmtid="{D5CDD505-2E9C-101B-9397-08002B2CF9AE}" pid="80" name="NLLProjectLeaderDiv">
    <vt:lpwstr/>
  </property>
  <property fmtid="{D5CDD505-2E9C-101B-9397-08002B2CF9AE}" pid="81" name="NLLProjectName">
    <vt:lpwstr/>
  </property>
  <property fmtid="{D5CDD505-2E9C-101B-9397-08002B2CF9AE}" pid="83" name="NLLMtptCode">
    <vt:lpwstr/>
  </property>
  <property fmtid="{D5CDD505-2E9C-101B-9397-08002B2CF9AE}" pid="84" name="ICD10Code">
    <vt:lpwstr/>
  </property>
  <property fmtid="{D5CDD505-2E9C-101B-9397-08002B2CF9AE}" pid="85" name="NLLProjectStatus">
    <vt:lpwstr/>
  </property>
  <property fmtid="{D5CDD505-2E9C-101B-9397-08002B2CF9AE}" pid="86" name="_dlc_policyId">
    <vt:lpwstr>0x010100D7963E0E5B7A40E5AEA07389401D709F0045878216D3F54EE2826859E7F8F5B4BC|1214505165</vt:lpwstr>
  </property>
  <property fmtid="{D5CDD505-2E9C-101B-9397-08002B2CF9AE}" pid="89"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91" name="_dlc_DocIdItemGuid">
    <vt:lpwstr>ab8a0cde-5de4-484d-be5e-c286ed370eff</vt:lpwstr>
  </property>
  <property fmtid="{D5CDD505-2E9C-101B-9397-08002B2CF9AE}" pid="93" name="TaxCatchAll">
    <vt:lpwstr>8092;#;#4900;#;#8747;#;#9604;#;#1915;#;#6182;#;#1687;#;#8304;#</vt:lpwstr>
  </property>
  <property fmtid="{D5CDD505-2E9C-101B-9397-08002B2CF9AE}" pid="95" name="_dlc_ItemStageId">
    <vt:lpwstr/>
  </property>
  <property fmtid="{D5CDD505-2E9C-101B-9397-08002B2CF9AE}" pid="97" name="Order">
    <vt:r8>2345600</vt:r8>
  </property>
  <property fmtid="{D5CDD505-2E9C-101B-9397-08002B2CF9AE}" pid="98" name="xd_ProgID">
    <vt:lpwstr/>
  </property>
  <property fmtid="{D5CDD505-2E9C-101B-9397-08002B2CF9AE}" pid="99" name="_SourceUrl">
    <vt:lpwstr/>
  </property>
  <property fmtid="{D5CDD505-2E9C-101B-9397-08002B2CF9AE}" pid="100" name="_SharedFileIndex">
    <vt:lpwstr/>
  </property>
  <property fmtid="{D5CDD505-2E9C-101B-9397-08002B2CF9AE}" pid="101" name="TemplateUrl">
    <vt:lpwstr/>
  </property>
  <property fmtid="{D5CDD505-2E9C-101B-9397-08002B2CF9AE}" pid="103" name="NLLDecisionLevelGoverning">
    <vt:lpwstr/>
  </property>
  <property fmtid="{D5CDD505-2E9C-101B-9397-08002B2CF9AE}" pid="104" name="NLLFactOwner">
    <vt:lpwstr/>
  </property>
  <property fmtid="{D5CDD505-2E9C-101B-9397-08002B2CF9AE}" pid="105" name="NLLFactOwnerText">
    <vt:lpwstr/>
  </property>
  <property fmtid="{D5CDD505-2E9C-101B-9397-08002B2CF9AE}" pid="106" name="xd_Signature">
    <vt:bool>false</vt:bool>
  </property>
  <property fmtid="{D5CDD505-2E9C-101B-9397-08002B2CF9AE}" pid="107" name="NLLDecisionLevel">
    <vt:lpwstr/>
  </property>
  <property fmtid="{D5CDD505-2E9C-101B-9397-08002B2CF9AE}" pid="108" name="NLLPTCProcessLeader">
    <vt:lpwstr/>
  </property>
  <property fmtid="{D5CDD505-2E9C-101B-9397-08002B2CF9AE}" pid="110" name="NLLPTCVISEditor">
    <vt:lpwstr/>
  </property>
</Properties>
</file>